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93" r:id="rId3"/>
    <p:sldId id="261" r:id="rId4"/>
    <p:sldId id="264" r:id="rId5"/>
    <p:sldId id="277" r:id="rId6"/>
    <p:sldId id="294" r:id="rId7"/>
    <p:sldId id="262" r:id="rId8"/>
    <p:sldId id="273" r:id="rId9"/>
    <p:sldId id="303" r:id="rId10"/>
    <p:sldId id="304" r:id="rId11"/>
    <p:sldId id="305" r:id="rId12"/>
    <p:sldId id="306" r:id="rId13"/>
    <p:sldId id="307" r:id="rId14"/>
    <p:sldId id="309" r:id="rId16"/>
    <p:sldId id="270" r:id="rId17"/>
  </p:sldIdLst>
  <p:sldSz cx="12192000" cy="6858000"/>
  <p:notesSz cx="6858000" cy="9144000"/>
  <p:embeddedFontLst>
    <p:embeddedFont>
      <p:font typeface="Calibri" panose="020F0502020204030204" charset="0"/>
      <p:regular r:id="rId21"/>
      <p:bold r:id="rId22"/>
      <p:italic r:id="rId23"/>
      <p:boldItalic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42" userDrawn="1">
          <p15:clr>
            <a:srgbClr val="A4A3A4"/>
          </p15:clr>
        </p15:guide>
        <p15:guide id="2" pos="39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DCDCDC"/>
    <a:srgbClr val="FFFFFF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8" d="100"/>
          <a:sy n="98" d="100"/>
        </p:scale>
        <p:origin x="108" y="450"/>
      </p:cViewPr>
      <p:guideLst>
        <p:guide orient="horz" pos="2242"/>
        <p:guide pos="393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180.xml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69.xml"/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9.xml"/><Relationship Id="rId3" Type="http://schemas.openxmlformats.org/officeDocument/2006/relationships/tags" Target="../tags/tag148.xml"/><Relationship Id="rId2" Type="http://schemas.openxmlformats.org/officeDocument/2006/relationships/tags" Target="../tags/tag147.xml"/><Relationship Id="rId1" Type="http://schemas.openxmlformats.org/officeDocument/2006/relationships/tags" Target="../tags/tag146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53.xml"/><Relationship Id="rId3" Type="http://schemas.openxmlformats.org/officeDocument/2006/relationships/tags" Target="../tags/tag152.xml"/><Relationship Id="rId2" Type="http://schemas.openxmlformats.org/officeDocument/2006/relationships/tags" Target="../tags/tag151.xml"/><Relationship Id="rId1" Type="http://schemas.openxmlformats.org/officeDocument/2006/relationships/tags" Target="../tags/tag150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4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tags" Target="../tags/tag156.xml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155.xml"/><Relationship Id="rId19" Type="http://schemas.openxmlformats.org/officeDocument/2006/relationships/tags" Target="../tags/tag172.xml"/><Relationship Id="rId18" Type="http://schemas.openxmlformats.org/officeDocument/2006/relationships/tags" Target="../tags/tag171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tags" Target="../tags/tag168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179.xml"/><Relationship Id="rId7" Type="http://schemas.openxmlformats.org/officeDocument/2006/relationships/tags" Target="../tags/tag178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83.xml"/><Relationship Id="rId14" Type="http://schemas.openxmlformats.org/officeDocument/2006/relationships/tags" Target="../tags/tag82.xml"/><Relationship Id="rId13" Type="http://schemas.openxmlformats.org/officeDocument/2006/relationships/tags" Target="../tags/tag81.xml"/><Relationship Id="rId12" Type="http://schemas.openxmlformats.org/officeDocument/2006/relationships/tags" Target="../tags/tag80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4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5" Type="http://schemas.openxmlformats.org/officeDocument/2006/relationships/image" Target="../media/image2.png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tags" Target="../tags/tag8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06.xml"/><Relationship Id="rId8" Type="http://schemas.openxmlformats.org/officeDocument/2006/relationships/tags" Target="../tags/tag105.xml"/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117.xml"/><Relationship Id="rId2" Type="http://schemas.openxmlformats.org/officeDocument/2006/relationships/tags" Target="../tags/tag99.xml"/><Relationship Id="rId19" Type="http://schemas.openxmlformats.org/officeDocument/2006/relationships/tags" Target="../tags/tag116.xml"/><Relationship Id="rId18" Type="http://schemas.openxmlformats.org/officeDocument/2006/relationships/tags" Target="../tags/tag115.xml"/><Relationship Id="rId17" Type="http://schemas.openxmlformats.org/officeDocument/2006/relationships/tags" Target="../tags/tag114.xml"/><Relationship Id="rId16" Type="http://schemas.openxmlformats.org/officeDocument/2006/relationships/tags" Target="../tags/tag113.xml"/><Relationship Id="rId15" Type="http://schemas.openxmlformats.org/officeDocument/2006/relationships/tags" Target="../tags/tag112.xml"/><Relationship Id="rId14" Type="http://schemas.openxmlformats.org/officeDocument/2006/relationships/tags" Target="../tags/tag111.xml"/><Relationship Id="rId13" Type="http://schemas.openxmlformats.org/officeDocument/2006/relationships/tags" Target="../tags/tag110.xml"/><Relationship Id="rId12" Type="http://schemas.openxmlformats.org/officeDocument/2006/relationships/tags" Target="../tags/tag109.xml"/><Relationship Id="rId11" Type="http://schemas.openxmlformats.org/officeDocument/2006/relationships/tags" Target="../tags/tag108.xml"/><Relationship Id="rId10" Type="http://schemas.openxmlformats.org/officeDocument/2006/relationships/tags" Target="../tags/tag107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8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26.xml"/><Relationship Id="rId8" Type="http://schemas.openxmlformats.org/officeDocument/2006/relationships/tags" Target="../tags/tag125.xml"/><Relationship Id="rId7" Type="http://schemas.openxmlformats.org/officeDocument/2006/relationships/tags" Target="../tags/tag124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1" Type="http://schemas.openxmlformats.org/officeDocument/2006/relationships/slideLayout" Target="../slideLayouts/slideLayout2.xml"/><Relationship Id="rId20" Type="http://schemas.openxmlformats.org/officeDocument/2006/relationships/tags" Target="../tags/tag137.xml"/><Relationship Id="rId2" Type="http://schemas.openxmlformats.org/officeDocument/2006/relationships/tags" Target="../tags/tag119.xml"/><Relationship Id="rId19" Type="http://schemas.openxmlformats.org/officeDocument/2006/relationships/tags" Target="../tags/tag136.xml"/><Relationship Id="rId18" Type="http://schemas.openxmlformats.org/officeDocument/2006/relationships/tags" Target="../tags/tag135.xml"/><Relationship Id="rId17" Type="http://schemas.openxmlformats.org/officeDocument/2006/relationships/tags" Target="../tags/tag134.xml"/><Relationship Id="rId16" Type="http://schemas.openxmlformats.org/officeDocument/2006/relationships/tags" Target="../tags/tag133.xml"/><Relationship Id="rId15" Type="http://schemas.openxmlformats.org/officeDocument/2006/relationships/tags" Target="../tags/tag132.xml"/><Relationship Id="rId14" Type="http://schemas.openxmlformats.org/officeDocument/2006/relationships/tags" Target="../tags/tag131.xml"/><Relationship Id="rId13" Type="http://schemas.openxmlformats.org/officeDocument/2006/relationships/tags" Target="../tags/tag130.xml"/><Relationship Id="rId12" Type="http://schemas.openxmlformats.org/officeDocument/2006/relationships/tags" Target="../tags/tag129.xml"/><Relationship Id="rId11" Type="http://schemas.openxmlformats.org/officeDocument/2006/relationships/tags" Target="../tags/tag128.xml"/><Relationship Id="rId10" Type="http://schemas.openxmlformats.org/officeDocument/2006/relationships/tags" Target="../tags/tag127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1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tags" Target="../tags/tag138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5.xml"/><Relationship Id="rId3" Type="http://schemas.openxmlformats.org/officeDocument/2006/relationships/tags" Target="../tags/tag144.xml"/><Relationship Id="rId2" Type="http://schemas.openxmlformats.org/officeDocument/2006/relationships/tags" Target="../tags/tag143.xml"/><Relationship Id="rId1" Type="http://schemas.openxmlformats.org/officeDocument/2006/relationships/tags" Target="../tags/tag1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61"/>
          <a:stretch>
            <a:fillRect/>
          </a:stretch>
        </p:blipFill>
        <p:spPr>
          <a:xfrm>
            <a:off x="6088062" y="0"/>
            <a:ext cx="6104255" cy="6858000"/>
          </a:xfrm>
          <a:prstGeom prst="rect">
            <a:avLst/>
          </a:prstGeom>
        </p:spPr>
      </p:pic>
      <p:pic>
        <p:nvPicPr>
          <p:cNvPr id="4" name="图片 3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61"/>
          <a:stretch>
            <a:fillRect/>
          </a:stretch>
        </p:blipFill>
        <p:spPr>
          <a:xfrm flipH="1">
            <a:off x="317" y="0"/>
            <a:ext cx="6104255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2135822" y="2478246"/>
            <a:ext cx="7920355" cy="13220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zh-CN" sz="80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文本识别分类</a:t>
            </a:r>
            <a:endParaRPr lang="zh-CN" sz="8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3691775" y="1648301"/>
            <a:ext cx="4808449" cy="101473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60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-</a:t>
            </a:r>
            <a:r>
              <a:rPr lang="zh-CN" altLang="en-US" sz="60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关于</a:t>
            </a:r>
            <a:r>
              <a:rPr lang="en-US" altLang="zh-CN" sz="60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issue-</a:t>
            </a:r>
            <a:endParaRPr lang="en-US" altLang="zh-CN" sz="6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28" name="文本框 15"/>
          <p:cNvSpPr txBox="1"/>
          <p:nvPr>
            <p:custDataLst>
              <p:tags r:id="rId4"/>
            </p:custDataLst>
          </p:nvPr>
        </p:nvSpPr>
        <p:spPr>
          <a:xfrm>
            <a:off x="2613312" y="3824651"/>
            <a:ext cx="6965375" cy="330835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利用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ai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，对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github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中的未打上标签的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，通过识别文本内容，从而进行分类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31201A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9" name="圆角矩形 8"/>
          <p:cNvSpPr/>
          <p:nvPr>
            <p:custDataLst>
              <p:tags r:id="rId5"/>
            </p:custDataLst>
          </p:nvPr>
        </p:nvSpPr>
        <p:spPr>
          <a:xfrm>
            <a:off x="3473132" y="4618355"/>
            <a:ext cx="5245735" cy="5492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思源黑体 Heavy" panose="020B0A00000000000000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3318510" y="4662805"/>
            <a:ext cx="5554980" cy="46037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项目成员：李则言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杨金辉</a:t>
            </a:r>
            <a:endParaRPr lang="zh-CN" altLang="en-US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32004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tx1"/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70560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8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33" name="组合 32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35" name="文本框 5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504" y="103"/>
                <a:ext cx="3955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  <a:sym typeface="+mn-ea"/>
                  </a:rPr>
                  <a:t>项目实现计划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36" name="文本框 54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XIANGMUSHIXIANJIHUA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37" name="文本框 54"/>
            <p:cNvSpPr txBox="1"/>
            <p:nvPr>
              <p:custDataLst>
                <p:tags r:id="rId4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02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574290" y="2395220"/>
            <a:ext cx="7213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4212273" y="1256665"/>
            <a:ext cx="37674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/>
              <a:t>3. </a:t>
            </a:r>
            <a:r>
              <a:rPr lang="en-US" sz="4000" b="1"/>
              <a:t>ai</a:t>
            </a:r>
            <a:r>
              <a:rPr lang="zh-CN" altLang="en-US" sz="4000" b="1"/>
              <a:t>模型训练</a:t>
            </a:r>
            <a:endParaRPr lang="zh-CN" altLang="en-US" sz="4000" b="1"/>
          </a:p>
        </p:txBody>
      </p:sp>
      <p:sp>
        <p:nvSpPr>
          <p:cNvPr id="40" name="文本框 39"/>
          <p:cNvSpPr txBox="1"/>
          <p:nvPr/>
        </p:nvSpPr>
        <p:spPr>
          <a:xfrm>
            <a:off x="2061845" y="2598420"/>
            <a:ext cx="82384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通过数据集，对已在本地部署的</a:t>
            </a:r>
            <a:r>
              <a:rPr lang="en-US" altLang="zh-CN" sz="2000" dirty="0"/>
              <a:t>ai</a:t>
            </a:r>
            <a:r>
              <a:rPr lang="zh-CN" altLang="en-US" sz="2000" dirty="0"/>
              <a:t>模型进行训练，寻找到恰当的参数，提高模型准确率</a:t>
            </a:r>
            <a:endParaRPr lang="zh-CN" altLang="en-US" sz="2000" dirty="0"/>
          </a:p>
        </p:txBody>
      </p:sp>
      <p:sp>
        <p:nvSpPr>
          <p:cNvPr id="41" name="文本框 40"/>
          <p:cNvSpPr txBox="1"/>
          <p:nvPr/>
        </p:nvSpPr>
        <p:spPr>
          <a:xfrm>
            <a:off x="2404428" y="3863340"/>
            <a:ext cx="7383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先用带有正确标签的数据集对模型进行训练，从而得到具有较高准确率的标签判断能力。再用测试集，判断</a:t>
            </a:r>
            <a:r>
              <a:rPr lang="en-US" altLang="zh-CN" dirty="0"/>
              <a:t>ai</a:t>
            </a:r>
            <a:r>
              <a:rPr lang="zh-CN" altLang="en-US" dirty="0"/>
              <a:t>打上标签的准确度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2205673" y="5062220"/>
            <a:ext cx="7780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（先从</a:t>
            </a:r>
            <a:r>
              <a:rPr lang="en-US" altLang="zh-CN"/>
              <a:t>github</a:t>
            </a:r>
            <a:r>
              <a:rPr lang="zh-CN" altLang="en-US"/>
              <a:t>上已有的标签分类入手）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33" name="组合 32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35" name="文本框 5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504" y="103"/>
                <a:ext cx="3955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  <a:sym typeface="+mn-ea"/>
                  </a:rPr>
                  <a:t>项目实现计划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36" name="文本框 54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XIANGMUSHIXIANJIHUA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37" name="文本框 54"/>
            <p:cNvSpPr txBox="1"/>
            <p:nvPr>
              <p:custDataLst>
                <p:tags r:id="rId4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02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574290" y="3258820"/>
            <a:ext cx="7213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4297363" y="2120265"/>
            <a:ext cx="37674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/>
              <a:t>4. </a:t>
            </a:r>
            <a:r>
              <a:rPr lang="zh-CN" altLang="en-US" sz="4000" b="1"/>
              <a:t>实际应用</a:t>
            </a:r>
            <a:endParaRPr lang="zh-CN" altLang="en-US" sz="4000" b="1"/>
          </a:p>
        </p:txBody>
      </p:sp>
      <p:sp>
        <p:nvSpPr>
          <p:cNvPr id="40" name="文本框 39"/>
          <p:cNvSpPr txBox="1"/>
          <p:nvPr/>
        </p:nvSpPr>
        <p:spPr>
          <a:xfrm>
            <a:off x="2337276" y="3387243"/>
            <a:ext cx="78108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将已经训练好的模型转化为脚本，上载到</a:t>
            </a:r>
            <a:r>
              <a:rPr lang="en-US" altLang="zh-CN" sz="2000" dirty="0" err="1"/>
              <a:t>github</a:t>
            </a:r>
            <a:r>
              <a:rPr lang="en-US" altLang="zh-CN" sz="2000" dirty="0"/>
              <a:t> </a:t>
            </a:r>
            <a:r>
              <a:rPr lang="en-US" altLang="zh-CN" sz="2000" dirty="0" err="1"/>
              <a:t>bot类型的</a:t>
            </a:r>
            <a:r>
              <a:rPr lang="zh-CN" altLang="en-US" sz="2000" dirty="0"/>
              <a:t>账号上，实现运用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1" t="16015" r="463" b="13907"/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236845" y="2413635"/>
            <a:ext cx="6122670" cy="1014730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可能的未来计划</a:t>
            </a:r>
            <a:endParaRPr lang="zh-CN" altLang="en-US" sz="6000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17245" y="2017446"/>
            <a:ext cx="4226394" cy="3153410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pPr algn="r"/>
            <a:r>
              <a:rPr lang="en-US" altLang="zh-CN" sz="19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03</a:t>
            </a:r>
            <a:endParaRPr lang="zh-CN" altLang="en-US" sz="199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36813" y="3333750"/>
            <a:ext cx="3415666" cy="337185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en-US" altLang="zh-CN" sz="1600" dirty="0">
                <a:solidFill>
                  <a:srgbClr val="252525"/>
                </a:solidFill>
                <a:latin typeface="+mn-ea"/>
                <a:cs typeface="阿里巴巴普惠体 M" panose="00020600040101010101" pitchFamily="18" charset="-122"/>
              </a:rPr>
              <a:t>Possible future plans</a:t>
            </a:r>
            <a:endParaRPr lang="en-US" altLang="zh-CN" sz="1600" dirty="0">
              <a:solidFill>
                <a:srgbClr val="252525"/>
              </a:solidFill>
              <a:latin typeface="+mn-ea"/>
              <a:cs typeface="阿里巴巴普惠体 M" panose="00020600040101010101" pitchFamily="18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236813" y="4111750"/>
            <a:ext cx="0" cy="67521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236845" y="4104005"/>
            <a:ext cx="21329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实现标签分类细化，增强</a:t>
            </a:r>
            <a:r>
              <a:rPr lang="en-US" altLang="zh-CN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issue</a:t>
            </a:r>
            <a:r>
              <a:rPr lang="zh-CN" altLang="en-US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之间相关性表示</a:t>
            </a:r>
            <a:endParaRPr lang="zh-CN" altLang="en-US" sz="1200" b="0" i="0" dirty="0">
              <a:solidFill>
                <a:srgbClr val="252525"/>
              </a:solidFill>
              <a:effectLst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33528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tx1"/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5334000" y="1553845"/>
            <a:ext cx="5121910" cy="1195417"/>
          </a:xfrm>
          <a:prstGeom prst="rect">
            <a:avLst/>
          </a:prstGeom>
          <a:solidFill>
            <a:schemeClr val="tx1">
              <a:lumMod val="75000"/>
              <a:lumOff val="2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3"/>
            </p:custDataLst>
          </p:nvPr>
        </p:nvSpPr>
        <p:spPr>
          <a:xfrm>
            <a:off x="5334000" y="3051559"/>
            <a:ext cx="5121910" cy="1195417"/>
          </a:xfrm>
          <a:prstGeom prst="rect">
            <a:avLst/>
          </a:prstGeom>
          <a:solidFill>
            <a:schemeClr val="bg2">
              <a:lumMod val="5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>
            <p:custDataLst>
              <p:tags r:id="rId4"/>
            </p:custDataLst>
          </p:nvPr>
        </p:nvSpPr>
        <p:spPr>
          <a:xfrm>
            <a:off x="5334000" y="4559557"/>
            <a:ext cx="5121910" cy="1195417"/>
          </a:xfrm>
          <a:prstGeom prst="rect">
            <a:avLst/>
          </a:prstGeom>
          <a:solidFill>
            <a:schemeClr val="tx1">
              <a:lumMod val="75000"/>
              <a:lumOff val="2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>
            <p:custDataLst>
              <p:tags r:id="rId5"/>
            </p:custDataLst>
          </p:nvPr>
        </p:nvGrpSpPr>
        <p:grpSpPr>
          <a:xfrm>
            <a:off x="5556250" y="1764922"/>
            <a:ext cx="4613910" cy="809625"/>
            <a:chOff x="11314" y="2722"/>
            <a:chExt cx="7266" cy="1275"/>
          </a:xfrm>
        </p:grpSpPr>
        <p:sp>
          <p:nvSpPr>
            <p:cNvPr id="88" name="文本框 207"/>
            <p:cNvSpPr txBox="1"/>
            <p:nvPr>
              <p:custDataLst>
                <p:tags r:id="rId6"/>
              </p:custDataLst>
            </p:nvPr>
          </p:nvSpPr>
          <p:spPr>
            <a:xfrm>
              <a:off x="11314" y="3417"/>
              <a:ext cx="726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rPr>
                <a:t>对不恰当的，或是错误的标签进行修正</a:t>
              </a:r>
              <a:endParaRPr lang="zh-CN" altLang="en-US" sz="1200" b="0" i="0" dirty="0">
                <a:solidFill>
                  <a:schemeClr val="bg1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endParaRPr>
            </a:p>
          </p:txBody>
        </p:sp>
        <p:sp>
          <p:nvSpPr>
            <p:cNvPr id="89" name="文本框 10"/>
            <p:cNvSpPr txBox="1"/>
            <p:nvPr>
              <p:custDataLst>
                <p:tags r:id="rId7"/>
              </p:custDataLst>
            </p:nvPr>
          </p:nvSpPr>
          <p:spPr>
            <a:xfrm>
              <a:off x="11314" y="2722"/>
              <a:ext cx="3697" cy="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rPr>
                <a:t>标签修正</a:t>
              </a:r>
              <a:endParaRPr lang="zh-CN" altLang="en-US" sz="2200" b="0" i="0" dirty="0">
                <a:ln w="19050">
                  <a:noFill/>
                </a:ln>
                <a:solidFill>
                  <a:schemeClr val="bg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endParaRPr>
            </a:p>
          </p:txBody>
        </p:sp>
      </p:grpSp>
      <p:grpSp>
        <p:nvGrpSpPr>
          <p:cNvPr id="55" name="组合 54"/>
          <p:cNvGrpSpPr/>
          <p:nvPr>
            <p:custDataLst>
              <p:tags r:id="rId8"/>
            </p:custDataLst>
          </p:nvPr>
        </p:nvGrpSpPr>
        <p:grpSpPr>
          <a:xfrm>
            <a:off x="5556250" y="3180972"/>
            <a:ext cx="4613910" cy="798195"/>
            <a:chOff x="11314" y="2815"/>
            <a:chExt cx="7266" cy="1257"/>
          </a:xfrm>
        </p:grpSpPr>
        <p:sp>
          <p:nvSpPr>
            <p:cNvPr id="56" name="文本框 207"/>
            <p:cNvSpPr txBox="1"/>
            <p:nvPr>
              <p:custDataLst>
                <p:tags r:id="rId9"/>
              </p:custDataLst>
            </p:nvPr>
          </p:nvSpPr>
          <p:spPr>
            <a:xfrm>
              <a:off x="11314" y="3492"/>
              <a:ext cx="726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rPr>
                <a:t>将分类依据具体仓库需求进行细化</a:t>
              </a:r>
              <a:endParaRPr lang="zh-CN" altLang="en-US" sz="1200" b="0" i="0" dirty="0">
                <a:solidFill>
                  <a:schemeClr val="bg1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endParaRPr>
            </a:p>
          </p:txBody>
        </p:sp>
        <p:sp>
          <p:nvSpPr>
            <p:cNvPr id="57" name="文本框 10"/>
            <p:cNvSpPr txBox="1"/>
            <p:nvPr>
              <p:custDataLst>
                <p:tags r:id="rId10"/>
              </p:custDataLst>
            </p:nvPr>
          </p:nvSpPr>
          <p:spPr>
            <a:xfrm>
              <a:off x="11314" y="2815"/>
              <a:ext cx="3697" cy="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rPr>
                <a:t>细化分类</a:t>
              </a:r>
              <a:endParaRPr lang="zh-CN" altLang="en-US" sz="2200" b="0" i="0" dirty="0">
                <a:ln w="19050">
                  <a:noFill/>
                </a:ln>
                <a:solidFill>
                  <a:schemeClr val="bg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endParaRPr>
            </a:p>
          </p:txBody>
        </p:sp>
      </p:grpSp>
      <p:grpSp>
        <p:nvGrpSpPr>
          <p:cNvPr id="58" name="组合 57"/>
          <p:cNvGrpSpPr/>
          <p:nvPr>
            <p:custDataLst>
              <p:tags r:id="rId11"/>
            </p:custDataLst>
          </p:nvPr>
        </p:nvGrpSpPr>
        <p:grpSpPr>
          <a:xfrm>
            <a:off x="5556250" y="4724657"/>
            <a:ext cx="4613910" cy="975360"/>
            <a:chOff x="11314" y="2722"/>
            <a:chExt cx="7266" cy="1536"/>
          </a:xfrm>
        </p:grpSpPr>
        <p:sp>
          <p:nvSpPr>
            <p:cNvPr id="59" name="文本框 207"/>
            <p:cNvSpPr txBox="1"/>
            <p:nvPr>
              <p:custDataLst>
                <p:tags r:id="rId12"/>
              </p:custDataLst>
            </p:nvPr>
          </p:nvSpPr>
          <p:spPr>
            <a:xfrm>
              <a:off x="11314" y="3242"/>
              <a:ext cx="7266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rPr>
                <a:t>对具有相关性的</a:t>
              </a:r>
              <a:r>
                <a:rPr lang="en-US" altLang="zh-CN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rPr>
                <a:t>issue</a:t>
              </a:r>
              <a:r>
                <a:rPr lang="zh-CN" altLang="en-US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rPr>
                <a:t>通过细化分类，将之连接起来，而并非是在未分类时通过时间排序来判断</a:t>
              </a:r>
              <a:endParaRPr lang="zh-CN" altLang="en-US" sz="1200" b="0" i="0" dirty="0">
                <a:solidFill>
                  <a:schemeClr val="bg1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endParaRPr>
            </a:p>
          </p:txBody>
        </p:sp>
        <p:sp>
          <p:nvSpPr>
            <p:cNvPr id="60" name="文本框 10"/>
            <p:cNvSpPr txBox="1"/>
            <p:nvPr>
              <p:custDataLst>
                <p:tags r:id="rId13"/>
              </p:custDataLst>
            </p:nvPr>
          </p:nvSpPr>
          <p:spPr>
            <a:xfrm>
              <a:off x="11314" y="2722"/>
              <a:ext cx="3697" cy="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rPr>
                <a:t>强化相关性</a:t>
              </a:r>
              <a:endParaRPr lang="zh-CN" altLang="en-US" sz="2200" b="0" i="0" dirty="0">
                <a:ln w="19050">
                  <a:noFill/>
                </a:ln>
                <a:solidFill>
                  <a:schemeClr val="bg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endParaRPr>
            </a:p>
          </p:txBody>
        </p:sp>
      </p:grpSp>
      <p:sp>
        <p:nvSpPr>
          <p:cNvPr id="62" name="文本框 10"/>
          <p:cNvSpPr txBox="1"/>
          <p:nvPr>
            <p:custDataLst>
              <p:tags r:id="rId14"/>
            </p:custDataLst>
          </p:nvPr>
        </p:nvSpPr>
        <p:spPr>
          <a:xfrm>
            <a:off x="1041400" y="2513330"/>
            <a:ext cx="370713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在实现了</a:t>
            </a:r>
            <a:r>
              <a:rPr lang="en-US" altLang="zh-CN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ai</a:t>
            </a:r>
            <a:r>
              <a:rPr lang="zh-CN" altLang="en-US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对</a:t>
            </a:r>
            <a:r>
              <a:rPr lang="en-US" altLang="zh-CN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issue</a:t>
            </a:r>
            <a:r>
              <a:rPr lang="zh-CN" altLang="en-US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文本自动识别分类，我们还可以：</a:t>
            </a:r>
            <a:endParaRPr lang="zh-CN" altLang="en-US" sz="3200" b="0" i="0" dirty="0">
              <a:ln w="19050">
                <a:noFill/>
              </a:ln>
              <a:solidFill>
                <a:schemeClr val="tx1"/>
              </a:solidFill>
              <a:effectLst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15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23900" y="143510"/>
            <a:ext cx="3557905" cy="802005"/>
            <a:chOff x="1965" y="226"/>
            <a:chExt cx="5603" cy="1263"/>
          </a:xfrm>
        </p:grpSpPr>
        <p:grpSp>
          <p:nvGrpSpPr>
            <p:cNvPr id="15" name="组合 14"/>
            <p:cNvGrpSpPr/>
            <p:nvPr/>
          </p:nvGrpSpPr>
          <p:grpSpPr>
            <a:xfrm>
              <a:off x="3200" y="356"/>
              <a:ext cx="4368" cy="1133"/>
              <a:chOff x="2504" y="103"/>
              <a:chExt cx="4368" cy="1133"/>
            </a:xfrm>
          </p:grpSpPr>
          <p:sp>
            <p:nvSpPr>
              <p:cNvPr id="17" name="文本框 54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2504" y="103"/>
                <a:ext cx="4368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ea"/>
                  </a:rPr>
                  <a:t>可能的未来计划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18" name="文本框 54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2534" y="759"/>
                <a:ext cx="415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POSSIBLE FUTURE PLANS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16" name="文本框 54"/>
            <p:cNvSpPr txBox="1"/>
            <p:nvPr>
              <p:custDataLst>
                <p:tags r:id="rId18"/>
              </p:custDataLst>
            </p:nvPr>
          </p:nvSpPr>
          <p:spPr>
            <a:xfrm>
              <a:off x="1965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03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</p:spTree>
    <p:custDataLst>
      <p:tags r:id="rId19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61"/>
          <a:stretch>
            <a:fillRect/>
          </a:stretch>
        </p:blipFill>
        <p:spPr>
          <a:xfrm>
            <a:off x="6087745" y="0"/>
            <a:ext cx="6104255" cy="6858000"/>
          </a:xfrm>
          <a:prstGeom prst="rect">
            <a:avLst/>
          </a:prstGeom>
        </p:spPr>
      </p:pic>
      <p:pic>
        <p:nvPicPr>
          <p:cNvPr id="4" name="图片 3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61"/>
          <a:stretch>
            <a:fillRect/>
          </a:stretch>
        </p:blipFill>
        <p:spPr>
          <a:xfrm flipH="1">
            <a:off x="-16511" y="0"/>
            <a:ext cx="6104255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875298" y="2478246"/>
            <a:ext cx="8471885" cy="13220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en-US" altLang="zh-CN" sz="80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END</a:t>
            </a:r>
            <a:endParaRPr lang="en-US" altLang="zh-CN" sz="8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3707016" y="1648301"/>
            <a:ext cx="4808449" cy="46037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-issue</a:t>
            </a:r>
            <a:r>
              <a:rPr lang="zh-CN" alt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文本分类识别</a:t>
            </a:r>
            <a:r>
              <a:rPr lang="en-US" altLang="zh-CN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</a:rPr>
              <a:t>-</a:t>
            </a:r>
            <a:endParaRPr lang="en-US" altLang="zh-CN" sz="2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28" name="文本框 15"/>
          <p:cNvSpPr txBox="1"/>
          <p:nvPr>
            <p:custDataLst>
              <p:tags r:id="rId4"/>
            </p:custDataLst>
          </p:nvPr>
        </p:nvSpPr>
        <p:spPr>
          <a:xfrm>
            <a:off x="2628553" y="3715474"/>
            <a:ext cx="6965375" cy="549189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单击此处输入你的正文，文字是您思想的提炼，为了最终演示发布的良好效果，请尽量言简意赅的阐述观点</a:t>
            </a:r>
            <a:r>
              <a:rPr lang="zh-CN" altLang="en-US" sz="1200" noProof="0" dirty="0">
                <a:ln>
                  <a:noFill/>
                </a:ln>
                <a:solidFill>
                  <a:srgbClr val="31201A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单击此处输入你的正文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31201A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9" name="圆角矩形 8"/>
          <p:cNvSpPr/>
          <p:nvPr>
            <p:custDataLst>
              <p:tags r:id="rId5"/>
            </p:custDataLst>
          </p:nvPr>
        </p:nvSpPr>
        <p:spPr>
          <a:xfrm>
            <a:off x="4124325" y="4618355"/>
            <a:ext cx="3964305" cy="5492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思源黑体 Heavy" panose="020B0A00000000000000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3652203" y="4662805"/>
            <a:ext cx="4918075" cy="46037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项目成员：李则言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杨金辉</a:t>
            </a:r>
            <a:endParaRPr lang="zh-CN" altLang="en-US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33528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85800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8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15" r="46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85042" y="2335888"/>
            <a:ext cx="1756560" cy="8346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3913" y="1447029"/>
            <a:ext cx="1907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atin typeface="+mj-ea"/>
                <a:ea typeface="+mj-ea"/>
              </a:rPr>
              <a:t>目录</a:t>
            </a:r>
            <a:endParaRPr lang="zh-CN" altLang="en-US" sz="6600" dirty="0">
              <a:latin typeface="+mj-ea"/>
              <a:ea typeface="+mj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17245" y="2555025"/>
            <a:ext cx="2907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>
                <a:latin typeface="+mn-ea"/>
              </a:rPr>
              <a:t>CONTENTS</a:t>
            </a:r>
            <a:endParaRPr lang="zh-CN" altLang="en-US" sz="2000" dirty="0">
              <a:latin typeface="+mn-ea"/>
            </a:endParaRPr>
          </a:p>
        </p:txBody>
      </p:sp>
      <p:grpSp>
        <p:nvGrpSpPr>
          <p:cNvPr id="9" name="组合 8"/>
          <p:cNvGrpSpPr/>
          <p:nvPr>
            <p:custDataLst>
              <p:tags r:id="rId2"/>
            </p:custDataLst>
          </p:nvPr>
        </p:nvGrpSpPr>
        <p:grpSpPr>
          <a:xfrm>
            <a:off x="1034325" y="4210996"/>
            <a:ext cx="11083281" cy="1526074"/>
            <a:chOff x="1034325" y="4144894"/>
            <a:chExt cx="11083281" cy="1526074"/>
          </a:xfrm>
        </p:grpSpPr>
        <p:grpSp>
          <p:nvGrpSpPr>
            <p:cNvPr id="10" name="组合 9"/>
            <p:cNvGrpSpPr/>
            <p:nvPr/>
          </p:nvGrpSpPr>
          <p:grpSpPr>
            <a:xfrm>
              <a:off x="1034325" y="4144894"/>
              <a:ext cx="3261904" cy="1526074"/>
              <a:chOff x="1034325" y="4144894"/>
              <a:chExt cx="3261904" cy="1526074"/>
            </a:xfrm>
          </p:grpSpPr>
          <p:sp>
            <p:nvSpPr>
              <p:cNvPr id="23" name="文本框 22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1034325" y="4975891"/>
                <a:ext cx="3261904" cy="461665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252525"/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项目背景介绍</a:t>
                </a:r>
                <a:endParaRPr lang="zh-CN" altLang="en-US" sz="2400" b="1" dirty="0">
                  <a:solidFill>
                    <a:srgbClr val="252525"/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24" name="文本框 23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1128751" y="4144894"/>
                <a:ext cx="2207547" cy="830997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4800" b="1" dirty="0">
                    <a:solidFill>
                      <a:schemeClr val="bg2">
                        <a:lumMod val="50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01</a:t>
                </a:r>
                <a:endParaRPr lang="zh-CN" altLang="en-US" sz="48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25" name="文本框 24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034325" y="5409358"/>
                <a:ext cx="3145789" cy="261610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252525"/>
                    </a:solidFill>
                    <a:latin typeface="+mn-ea"/>
                    <a:cs typeface="阿里巴巴普惠体 M" panose="00020600040101010101" pitchFamily="18" charset="-122"/>
                  </a:rPr>
                  <a:t>Background of the project</a:t>
                </a:r>
                <a:endParaRPr lang="en-US" altLang="zh-CN" sz="1100" dirty="0">
                  <a:solidFill>
                    <a:srgbClr val="252525"/>
                  </a:solidFill>
                  <a:latin typeface="+mn-ea"/>
                  <a:cs typeface="阿里巴巴普惠体 M" panose="00020600040101010101" pitchFamily="18" charset="-122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3641451" y="4144894"/>
              <a:ext cx="3261904" cy="1524814"/>
              <a:chOff x="1034325" y="4144894"/>
              <a:chExt cx="3261904" cy="1524814"/>
            </a:xfrm>
          </p:grpSpPr>
          <p:sp>
            <p:nvSpPr>
              <p:cNvPr id="20" name="文本框 19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034325" y="4975891"/>
                <a:ext cx="3261904" cy="460375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252525"/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项目实现计划</a:t>
                </a:r>
                <a:endParaRPr lang="en-US" altLang="zh-CN" sz="2400" b="1" dirty="0">
                  <a:solidFill>
                    <a:srgbClr val="252525"/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21" name="文本框 20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128751" y="4144894"/>
                <a:ext cx="2207547" cy="830997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4800" b="1" dirty="0">
                    <a:solidFill>
                      <a:schemeClr val="bg2">
                        <a:lumMod val="50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02</a:t>
                </a:r>
                <a:endParaRPr lang="zh-CN" altLang="en-US" sz="48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22" name="文本框 21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034325" y="5409358"/>
                <a:ext cx="3145789" cy="260350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252525"/>
                    </a:solidFill>
                    <a:latin typeface="+mn-ea"/>
                    <a:cs typeface="阿里巴巴普惠体 M" panose="00020600040101010101" pitchFamily="18" charset="-122"/>
                  </a:rPr>
                  <a:t>Project implementation plan</a:t>
                </a:r>
                <a:endParaRPr lang="en-US" altLang="zh-CN" sz="1100" dirty="0">
                  <a:solidFill>
                    <a:srgbClr val="252525"/>
                  </a:solidFill>
                  <a:latin typeface="+mn-ea"/>
                  <a:cs typeface="阿里巴巴普惠体 M" panose="00020600040101010101" pitchFamily="18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6248577" y="4144894"/>
              <a:ext cx="3261904" cy="1526074"/>
              <a:chOff x="1034325" y="4144894"/>
              <a:chExt cx="3261904" cy="1526074"/>
            </a:xfrm>
          </p:grpSpPr>
          <p:sp>
            <p:nvSpPr>
              <p:cNvPr id="17" name="文本框 16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1034325" y="4975891"/>
                <a:ext cx="3261904" cy="461665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252525"/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项目解决方案</a:t>
                </a:r>
                <a:endParaRPr lang="zh-CN" altLang="en-US" sz="2400" b="1" dirty="0">
                  <a:solidFill>
                    <a:srgbClr val="252525"/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18" name="文本框 17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1034325" y="4144894"/>
                <a:ext cx="2207547" cy="830997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4800" b="1" dirty="0">
                    <a:solidFill>
                      <a:schemeClr val="bg2">
                        <a:lumMod val="50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03</a:t>
                </a:r>
                <a:endParaRPr lang="zh-CN" altLang="en-US" sz="48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19" name="文本框 18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1034325" y="5409358"/>
                <a:ext cx="3145789" cy="261610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252525"/>
                    </a:solidFill>
                    <a:latin typeface="+mn-ea"/>
                    <a:cs typeface="阿里巴巴普惠体 M" panose="00020600040101010101" pitchFamily="18" charset="-122"/>
                  </a:rPr>
                  <a:t>Background of the project</a:t>
                </a:r>
                <a:endParaRPr lang="en-US" altLang="zh-CN" sz="1100" dirty="0">
                  <a:solidFill>
                    <a:srgbClr val="252525"/>
                  </a:solidFill>
                  <a:latin typeface="+mn-ea"/>
                  <a:cs typeface="阿里巴巴普惠体 M" panose="00020600040101010101" pitchFamily="18" charset="-122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8855702" y="4144894"/>
              <a:ext cx="3261904" cy="1526074"/>
              <a:chOff x="1034325" y="4144894"/>
              <a:chExt cx="3261904" cy="1526074"/>
            </a:xfrm>
          </p:grpSpPr>
          <p:sp>
            <p:nvSpPr>
              <p:cNvPr id="14" name="文本框 13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1034325" y="4975891"/>
                <a:ext cx="3261904" cy="461665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252525"/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未来工作计划</a:t>
                </a:r>
                <a:endParaRPr lang="zh-CN" altLang="en-US" sz="2400" b="1" dirty="0">
                  <a:solidFill>
                    <a:srgbClr val="252525"/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15" name="文本框 14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1034325" y="4144894"/>
                <a:ext cx="2207547" cy="830997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4800" b="1" dirty="0">
                    <a:solidFill>
                      <a:schemeClr val="bg2">
                        <a:lumMod val="50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</a:rPr>
                  <a:t>04</a:t>
                </a:r>
                <a:endParaRPr lang="zh-CN" altLang="en-US" sz="4800" b="1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16" name="文本框 15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1034325" y="5409358"/>
                <a:ext cx="3145789" cy="261610"/>
              </a:xfrm>
              <a:prstGeom prst="rect">
                <a:avLst/>
              </a:prstGeom>
              <a:noFill/>
            </p:spPr>
            <p:txBody>
              <a:bodyPr wrap="square" lIns="0" tIns="45720" rIns="91440" bIns="45720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252525"/>
                    </a:solidFill>
                    <a:latin typeface="+mn-ea"/>
                    <a:cs typeface="阿里巴巴普惠体 M" panose="00020600040101010101" pitchFamily="18" charset="-122"/>
                  </a:rPr>
                  <a:t>Background of the project</a:t>
                </a:r>
                <a:endParaRPr lang="en-US" altLang="zh-CN" sz="1100" dirty="0">
                  <a:solidFill>
                    <a:srgbClr val="252525"/>
                  </a:solidFill>
                  <a:latin typeface="+mn-ea"/>
                  <a:cs typeface="阿里巴巴普惠体 M" panose="00020600040101010101" pitchFamily="18" charset="-122"/>
                </a:endParaRPr>
              </a:p>
            </p:txBody>
          </p:sp>
        </p:grpSp>
      </p:grpSp>
      <p:sp>
        <p:nvSpPr>
          <p:cNvPr id="27" name="文本框 26"/>
          <p:cNvSpPr txBox="1"/>
          <p:nvPr>
            <p:custDataLst>
              <p:tags r:id="rId15"/>
            </p:custDataLst>
          </p:nvPr>
        </p:nvSpPr>
        <p:spPr>
          <a:xfrm>
            <a:off x="33528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tx1"/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1" t="16015" r="463" b="13907"/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236813" y="2413337"/>
            <a:ext cx="5141279" cy="1015663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项目背景介绍</a:t>
            </a:r>
            <a:endParaRPr lang="zh-CN" altLang="en-US" sz="6000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17245" y="2017446"/>
            <a:ext cx="4226394" cy="3154710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pPr algn="r"/>
            <a:r>
              <a:rPr lang="en-US" altLang="zh-CN" sz="19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01</a:t>
            </a:r>
            <a:endParaRPr lang="zh-CN" altLang="en-US" sz="199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36813" y="3333750"/>
            <a:ext cx="3415666" cy="338554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en-US" altLang="zh-CN" sz="1600" dirty="0">
                <a:solidFill>
                  <a:srgbClr val="252525"/>
                </a:solidFill>
                <a:latin typeface="+mn-ea"/>
                <a:cs typeface="阿里巴巴普惠体 M" panose="00020600040101010101" pitchFamily="18" charset="-122"/>
              </a:rPr>
              <a:t>Background Of The Project</a:t>
            </a:r>
            <a:endParaRPr lang="en-US" altLang="zh-CN" sz="1600" dirty="0">
              <a:solidFill>
                <a:srgbClr val="252525"/>
              </a:solidFill>
              <a:latin typeface="+mn-ea"/>
              <a:cs typeface="阿里巴巴普惠体 M" panose="00020600040101010101" pitchFamily="18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236813" y="4111750"/>
            <a:ext cx="0" cy="67521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236845" y="4104005"/>
            <a:ext cx="22987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252525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阿里巴巴普惠体 H" panose="00020600040101010101" pitchFamily="18" charset="-122"/>
              </a:rPr>
              <a:t>并不是所有</a:t>
            </a:r>
            <a:r>
              <a:rPr lang="en-US" altLang="zh-CN" sz="1200" dirty="0">
                <a:solidFill>
                  <a:srgbClr val="252525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阿里巴巴普惠体 H" panose="00020600040101010101" pitchFamily="18" charset="-122"/>
              </a:rPr>
              <a:t>issue</a:t>
            </a:r>
            <a:r>
              <a:rPr lang="zh-CN" altLang="en-US" sz="1200" dirty="0">
                <a:solidFill>
                  <a:srgbClr val="252525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阿里巴巴普惠体 H" panose="00020600040101010101" pitchFamily="18" charset="-122"/>
              </a:rPr>
              <a:t>的发起者都会给自己的</a:t>
            </a:r>
            <a:r>
              <a:rPr lang="en-US" altLang="zh-CN" sz="1200" dirty="0">
                <a:solidFill>
                  <a:srgbClr val="252525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阿里巴巴普惠体 H" panose="00020600040101010101" pitchFamily="18" charset="-122"/>
              </a:rPr>
              <a:t>issue</a:t>
            </a:r>
            <a:r>
              <a:rPr lang="zh-CN" altLang="en-US" sz="1200" dirty="0">
                <a:solidFill>
                  <a:srgbClr val="252525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阿里巴巴普惠体 H" panose="00020600040101010101" pitchFamily="18" charset="-122"/>
              </a:rPr>
              <a:t>贴上恰当的标签</a:t>
            </a:r>
            <a:endParaRPr lang="zh-CN" altLang="en-US" sz="1200" dirty="0">
              <a:solidFill>
                <a:srgbClr val="252525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阿里巴巴普惠体 H" panose="00020600040101010101" pitchFamily="18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33528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tx1"/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bg2">
                    <a:lumMod val="50000"/>
                  </a:schemeClr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6" name="组合 5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8" name="文本框 5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504" y="103"/>
                <a:ext cx="3955" cy="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ea"/>
                  </a:rPr>
                  <a:t>项目背景介绍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9" name="文本框 54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BEIJINGJIESHAO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7" name="文本框 54"/>
            <p:cNvSpPr txBox="1"/>
            <p:nvPr>
              <p:custDataLst>
                <p:tags r:id="rId4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01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12" name="Title 3"/>
          <p:cNvSpPr txBox="1"/>
          <p:nvPr>
            <p:custDataLst>
              <p:tags r:id="rId5"/>
            </p:custDataLst>
          </p:nvPr>
        </p:nvSpPr>
        <p:spPr>
          <a:xfrm>
            <a:off x="5553300" y="4413040"/>
            <a:ext cx="2589155" cy="34060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algn="ctr">
              <a:lnSpc>
                <a:spcPct val="130000"/>
              </a:lnSpc>
            </a:pPr>
            <a:r>
              <a:rPr kumimoji="0" lang="zh-CN" altLang="en-US" sz="24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标签未分类</a:t>
            </a:r>
            <a:endParaRPr kumimoji="0" lang="zh-CN" altLang="en-US" sz="24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3" name="Round Same Side Corner Rectangle 5"/>
          <p:cNvSpPr/>
          <p:nvPr>
            <p:custDataLst>
              <p:tags r:id="rId6"/>
            </p:custDataLst>
          </p:nvPr>
        </p:nvSpPr>
        <p:spPr>
          <a:xfrm rot="10800000">
            <a:off x="5553710" y="5396865"/>
            <a:ext cx="2588895" cy="1316355"/>
          </a:xfrm>
          <a:prstGeom prst="round2SameRect">
            <a:avLst>
              <a:gd name="adj1" fmla="val 4339"/>
              <a:gd name="adj2" fmla="val 0"/>
            </a:avLst>
          </a:prstGeom>
          <a:solidFill>
            <a:srgbClr val="0D0D0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</p:txBody>
      </p:sp>
      <p:sp>
        <p:nvSpPr>
          <p:cNvPr id="14" name="Title 3"/>
          <p:cNvSpPr txBox="1"/>
          <p:nvPr>
            <p:custDataLst>
              <p:tags r:id="rId7"/>
            </p:custDataLst>
          </p:nvPr>
        </p:nvSpPr>
        <p:spPr>
          <a:xfrm>
            <a:off x="5553300" y="4893874"/>
            <a:ext cx="2589155" cy="26404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没有标签的</a:t>
            </a: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全部都聚集在</a:t>
            </a: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“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未分类</a:t>
            </a: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”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中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15" name="Title 3"/>
          <p:cNvSpPr txBox="1"/>
          <p:nvPr>
            <p:custDataLst>
              <p:tags r:id="rId8"/>
            </p:custDataLst>
          </p:nvPr>
        </p:nvSpPr>
        <p:spPr>
          <a:xfrm>
            <a:off x="5726088" y="5442117"/>
            <a:ext cx="2216279" cy="55219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未分类的标签过于杂乱，简略的标题并不能充分表明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的类别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6" name="Straight Connector 8"/>
          <p:cNvCxnSpPr/>
          <p:nvPr>
            <p:custDataLst>
              <p:tags r:id="rId9"/>
            </p:custDataLst>
          </p:nvPr>
        </p:nvCxnSpPr>
        <p:spPr>
          <a:xfrm>
            <a:off x="6833592" y="4163945"/>
            <a:ext cx="0" cy="276576"/>
          </a:xfrm>
          <a:prstGeom prst="line">
            <a:avLst/>
          </a:prstGeom>
          <a:ln w="25400">
            <a:solidFill>
              <a:srgbClr val="0D0D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3"/>
          <p:cNvSpPr txBox="1"/>
          <p:nvPr>
            <p:custDataLst>
              <p:tags r:id="rId10"/>
            </p:custDataLst>
          </p:nvPr>
        </p:nvSpPr>
        <p:spPr>
          <a:xfrm>
            <a:off x="8497222" y="4413040"/>
            <a:ext cx="2589155" cy="34060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相关性弱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0" name="Round Same Side Corner Rectangle 16"/>
          <p:cNvSpPr/>
          <p:nvPr>
            <p:custDataLst>
              <p:tags r:id="rId11"/>
            </p:custDataLst>
          </p:nvPr>
        </p:nvSpPr>
        <p:spPr>
          <a:xfrm rot="10800000">
            <a:off x="8497570" y="5396865"/>
            <a:ext cx="2588895" cy="1316355"/>
          </a:xfrm>
          <a:prstGeom prst="round2SameRect">
            <a:avLst>
              <a:gd name="adj1" fmla="val 4339"/>
              <a:gd name="adj2" fmla="val 0"/>
            </a:avLst>
          </a:prstGeom>
          <a:solidFill>
            <a:srgbClr val="0D0D0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dirty="0"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</p:txBody>
      </p:sp>
      <p:sp>
        <p:nvSpPr>
          <p:cNvPr id="21" name="Title 3"/>
          <p:cNvSpPr txBox="1"/>
          <p:nvPr>
            <p:custDataLst>
              <p:tags r:id="rId12"/>
            </p:custDataLst>
          </p:nvPr>
        </p:nvSpPr>
        <p:spPr>
          <a:xfrm>
            <a:off x="8497222" y="4893874"/>
            <a:ext cx="2589155" cy="26404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不按标签分类，以时间排序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22" name="Title 3"/>
          <p:cNvSpPr txBox="1"/>
          <p:nvPr>
            <p:custDataLst>
              <p:tags r:id="rId13"/>
            </p:custDataLst>
          </p:nvPr>
        </p:nvSpPr>
        <p:spPr>
          <a:xfrm>
            <a:off x="8669375" y="5442117"/>
            <a:ext cx="2216279" cy="55219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不同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之间的相关性只能通过时间来反应，但是也不能确保相近时间发布的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就一定具有相关性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23" name="Straight Connector 19"/>
          <p:cNvCxnSpPr/>
          <p:nvPr>
            <p:custDataLst>
              <p:tags r:id="rId14"/>
            </p:custDataLst>
          </p:nvPr>
        </p:nvCxnSpPr>
        <p:spPr>
          <a:xfrm>
            <a:off x="9777514" y="4163945"/>
            <a:ext cx="0" cy="276576"/>
          </a:xfrm>
          <a:prstGeom prst="line">
            <a:avLst/>
          </a:prstGeom>
          <a:ln w="25400">
            <a:solidFill>
              <a:srgbClr val="0D0D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7"/>
          <p:cNvSpPr txBox="1"/>
          <p:nvPr/>
        </p:nvSpPr>
        <p:spPr>
          <a:xfrm>
            <a:off x="629982" y="1844309"/>
            <a:ext cx="4024568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github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中项目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issue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常会出现发起者不加标签的情况。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pPr lvl="0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pPr lvl="0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虽然标题可以在一定程度上反应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issue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内容，但是却因为没有标签，在依据标签分类时，只能全部聚集在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“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未分类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”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中。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pPr lvl="0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pPr lvl="0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非常杂乱，无法通过标签分类，且不能清晰展现其他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issue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的相关性。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625465" y="1494155"/>
            <a:ext cx="2416810" cy="25273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355965" y="1494155"/>
            <a:ext cx="2730500" cy="25590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48260"/>
            <a:ext cx="12192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918200" y="1491615"/>
            <a:ext cx="5790565" cy="2270784"/>
            <a:chOff x="10040" y="2707"/>
            <a:chExt cx="8066" cy="1883"/>
          </a:xfrm>
        </p:grpSpPr>
        <p:sp>
          <p:nvSpPr>
            <p:cNvPr id="12" name="矩形 11"/>
            <p:cNvSpPr/>
            <p:nvPr>
              <p:custDataLst>
                <p:tags r:id="rId2"/>
              </p:custDataLst>
            </p:nvPr>
          </p:nvSpPr>
          <p:spPr>
            <a:xfrm>
              <a:off x="10040" y="2707"/>
              <a:ext cx="8066" cy="1883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4" name="组合 53"/>
            <p:cNvGrpSpPr/>
            <p:nvPr>
              <p:custDataLst>
                <p:tags r:id="rId3"/>
              </p:custDataLst>
            </p:nvPr>
          </p:nvGrpSpPr>
          <p:grpSpPr>
            <a:xfrm>
              <a:off x="10390" y="2843"/>
              <a:ext cx="7266" cy="1272"/>
              <a:chOff x="11314" y="2722"/>
              <a:chExt cx="7266" cy="1272"/>
            </a:xfrm>
          </p:grpSpPr>
          <p:sp>
            <p:nvSpPr>
              <p:cNvPr id="88" name="文本框 207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11314" y="3269"/>
                <a:ext cx="7266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通过识别</a:t>
                </a:r>
                <a:r>
                  <a:rPr lang="en-US" altLang="zh-CN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issue</a:t>
                </a:r>
                <a:r>
                  <a:rPr lang="zh-CN" altLang="en-US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内部文本内容，根据</a:t>
                </a:r>
                <a:r>
                  <a:rPr lang="en-US" altLang="zh-CN" dirty="0" err="1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git上</a:t>
                </a:r>
                <a:r>
                  <a:rPr lang="zh-CN" altLang="en-US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已有的类别，对</a:t>
                </a:r>
                <a:r>
                  <a:rPr lang="en-US" altLang="zh-CN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issue</a:t>
                </a:r>
                <a:r>
                  <a:rPr lang="zh-CN" altLang="en-US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自动加上标签</a:t>
                </a:r>
                <a:endParaRPr lang="zh-CN" altLang="en-US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endParaRPr>
              </a:p>
            </p:txBody>
          </p:sp>
          <p:sp>
            <p:nvSpPr>
              <p:cNvPr id="89" name="文本框 10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1314" y="2722"/>
                <a:ext cx="7017" cy="4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3200" b="1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给没标签的</a:t>
                </a:r>
                <a:r>
                  <a:rPr lang="en-US" altLang="zh-CN" sz="3200" b="1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issue</a:t>
                </a:r>
                <a:r>
                  <a:rPr lang="zh-CN" altLang="en-US" sz="3200" b="1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打上标签</a:t>
                </a:r>
                <a:endParaRPr lang="zh-CN" altLang="en-US" sz="3200" b="1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433905" y="4593326"/>
            <a:ext cx="5121910" cy="1195705"/>
            <a:chOff x="10040" y="5066"/>
            <a:chExt cx="8066" cy="1883"/>
          </a:xfrm>
        </p:grpSpPr>
        <p:sp>
          <p:nvSpPr>
            <p:cNvPr id="13" name="矩形 12"/>
            <p:cNvSpPr/>
            <p:nvPr>
              <p:custDataLst>
                <p:tags r:id="rId6"/>
              </p:custDataLst>
            </p:nvPr>
          </p:nvSpPr>
          <p:spPr>
            <a:xfrm>
              <a:off x="10040" y="5066"/>
              <a:ext cx="8066" cy="1883"/>
            </a:xfrm>
            <a:prstGeom prst="rect">
              <a:avLst/>
            </a:prstGeom>
            <a:solidFill>
              <a:schemeClr val="bg2">
                <a:lumMod val="50000"/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55" name="组合 54"/>
            <p:cNvGrpSpPr/>
            <p:nvPr>
              <p:custDataLst>
                <p:tags r:id="rId7"/>
              </p:custDataLst>
            </p:nvPr>
          </p:nvGrpSpPr>
          <p:grpSpPr>
            <a:xfrm>
              <a:off x="10388" y="5176"/>
              <a:ext cx="7266" cy="1148"/>
              <a:chOff x="11312" y="2722"/>
              <a:chExt cx="7266" cy="1148"/>
            </a:xfrm>
          </p:grpSpPr>
          <p:sp>
            <p:nvSpPr>
              <p:cNvPr id="56" name="文本框 207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1312" y="3340"/>
                <a:ext cx="7266" cy="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如</a:t>
                </a:r>
                <a:r>
                  <a:rPr lang="en-US" altLang="zh-CN" sz="1200" dirty="0" err="1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bug类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，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根据错误信息进行错误再细化</a:t>
                </a:r>
                <a:endParaRPr lang="zh-CN" altLang="en-US" sz="12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endParaRPr>
              </a:p>
            </p:txBody>
          </p:sp>
          <p:sp>
            <p:nvSpPr>
              <p:cNvPr id="57" name="文本框 10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11314" y="2722"/>
                <a:ext cx="6297" cy="599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200" dirty="0">
                    <a:ln w="19050">
                      <a:noFill/>
                    </a:ln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对于大类标签进行细化</a:t>
                </a:r>
                <a:endPara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endParaRPr>
              </a:p>
              <a:p>
                <a:endPara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6169464" y="4597757"/>
            <a:ext cx="5121910" cy="1195417"/>
            <a:chOff x="6169660" y="4490054"/>
            <a:chExt cx="5121910" cy="1195417"/>
          </a:xfrm>
        </p:grpSpPr>
        <p:sp>
          <p:nvSpPr>
            <p:cNvPr id="14" name="矩形 13"/>
            <p:cNvSpPr/>
            <p:nvPr>
              <p:custDataLst>
                <p:tags r:id="rId10"/>
              </p:custDataLst>
            </p:nvPr>
          </p:nvSpPr>
          <p:spPr>
            <a:xfrm>
              <a:off x="6169660" y="4490054"/>
              <a:ext cx="5121910" cy="1195417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>
              <p:custDataLst>
                <p:tags r:id="rId11"/>
              </p:custDataLst>
            </p:nvPr>
          </p:nvGrpSpPr>
          <p:grpSpPr>
            <a:xfrm>
              <a:off x="6381254" y="4490085"/>
              <a:ext cx="4613910" cy="975360"/>
              <a:chOff x="11314" y="2722"/>
              <a:chExt cx="7266" cy="1536"/>
            </a:xfrm>
          </p:grpSpPr>
          <p:sp>
            <p:nvSpPr>
              <p:cNvPr id="59" name="文本框 207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11314" y="3242"/>
                <a:ext cx="7266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50000"/>
                  </a:lnSpc>
                </a:pPr>
                <a:r>
                  <a:rPr lang="zh-CN" altLang="en-US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将具有相关性的</a:t>
                </a:r>
                <a:r>
                  <a:rPr lang="en-US" altLang="zh-CN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issue</a:t>
                </a:r>
                <a:r>
                  <a:rPr lang="zh-CN" altLang="en-US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进行聚集，而非单纯的时间排序，比如，对于某一个任务</a:t>
                </a:r>
                <a:r>
                  <a:rPr lang="en-US" altLang="zh-CN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issue</a:t>
                </a:r>
                <a:r>
                  <a:rPr lang="zh-CN" altLang="en-US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，将与之相关的其他</a:t>
                </a:r>
                <a:r>
                  <a:rPr lang="en-US" altLang="zh-CN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issue</a:t>
                </a:r>
                <a:r>
                  <a:rPr lang="zh-CN" altLang="en-US" sz="1200" b="0" i="0" dirty="0">
                    <a:solidFill>
                      <a:schemeClr val="bg1"/>
                    </a:solidFill>
                    <a:effectLst/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</a:rPr>
                  <a:t>进行聚集</a:t>
                </a:r>
                <a:endParaRPr lang="zh-CN" altLang="en-US" sz="1200" b="0" i="0" dirty="0">
                  <a:solidFill>
                    <a:schemeClr val="bg1"/>
                  </a:solidFill>
                  <a:effectLst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</a:endParaRPr>
              </a:p>
            </p:txBody>
          </p:sp>
          <p:sp>
            <p:nvSpPr>
              <p:cNvPr id="60" name="文本框 10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11314" y="2722"/>
                <a:ext cx="7116" cy="6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200" b="0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依据</a:t>
                </a:r>
                <a:r>
                  <a:rPr lang="en-US" altLang="zh-CN" sz="2200" b="0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issue</a:t>
                </a:r>
                <a:r>
                  <a:rPr lang="zh-CN" altLang="en-US" sz="2200" b="0" i="0" dirty="0">
                    <a:ln w="19050">
                      <a:noFill/>
                    </a:ln>
                    <a:solidFill>
                      <a:schemeClr val="bg1"/>
                    </a:solidFill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相关性，进行</a:t>
                </a:r>
                <a:r>
                  <a:rPr lang="zh-CN" altLang="en-US" sz="2200" dirty="0">
                    <a:ln w="19050">
                      <a:noFill/>
                    </a:ln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lt"/>
                  </a:rPr>
                  <a:t>关联</a:t>
                </a:r>
                <a:endParaRPr lang="zh-CN" altLang="en-US" sz="2200" b="0" i="0" dirty="0">
                  <a:ln w="19050">
                    <a:noFill/>
                  </a:ln>
                  <a:solidFill>
                    <a:schemeClr val="bg1"/>
                  </a:solidFill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lt"/>
                </a:endParaRPr>
              </a:p>
            </p:txBody>
          </p:sp>
        </p:grpSp>
      </p:grpSp>
      <p:sp>
        <p:nvSpPr>
          <p:cNvPr id="61" name="文本框 207"/>
          <p:cNvSpPr txBox="1"/>
          <p:nvPr>
            <p:custDataLst>
              <p:tags r:id="rId14"/>
            </p:custDataLst>
          </p:nvPr>
        </p:nvSpPr>
        <p:spPr>
          <a:xfrm>
            <a:off x="817245" y="3136900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如果时间充裕，可以依据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相关性，再进行分类细化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62" name="文本框 10"/>
          <p:cNvSpPr txBox="1"/>
          <p:nvPr>
            <p:custDataLst>
              <p:tags r:id="rId15"/>
            </p:custDataLst>
          </p:nvPr>
        </p:nvSpPr>
        <p:spPr>
          <a:xfrm>
            <a:off x="782955" y="1263650"/>
            <a:ext cx="407733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借用</a:t>
            </a:r>
            <a:r>
              <a:rPr lang="en-US" altLang="zh-CN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ai</a:t>
            </a:r>
            <a:r>
              <a:rPr lang="zh-CN" altLang="en-US" sz="3200" b="0" i="0" dirty="0">
                <a:ln w="19050">
                  <a:noFill/>
                </a:ln>
                <a:solidFill>
                  <a:schemeClr val="tx1"/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，</a:t>
            </a:r>
            <a:r>
              <a:rPr lang="zh-CN" altLang="en-US" sz="3200" dirty="0">
                <a:ln w="19050">
                  <a:noFill/>
                </a:ln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通过文本识别，对未分类的</a:t>
            </a:r>
            <a:r>
              <a:rPr lang="en-US" altLang="zh-CN" sz="3200" dirty="0">
                <a:ln w="19050">
                  <a:noFill/>
                </a:ln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issue</a:t>
            </a:r>
            <a:r>
              <a:rPr lang="zh-CN" altLang="en-US" sz="3200" dirty="0">
                <a:ln w="19050">
                  <a:noFill/>
                </a:ln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lt"/>
              </a:rPr>
              <a:t>打上标签</a:t>
            </a:r>
            <a:endParaRPr lang="zh-CN" altLang="en-US" sz="3200" dirty="0">
              <a:ln w="19050">
                <a:noFill/>
              </a:ln>
              <a:effectLst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Heavy" panose="020B0A00000000000000" charset="-122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>
            <p:custDataLst>
              <p:tags r:id="rId16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bg2">
                    <a:lumMod val="50000"/>
                  </a:schemeClr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15" name="组合 14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17" name="文本框 54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2504" y="103"/>
                <a:ext cx="3955" cy="8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effectLst/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思源黑体 Heavy" panose="020B0A00000000000000" charset="-122"/>
                    <a:sym typeface="+mn-ea"/>
                  </a:rPr>
                  <a:t>项目背景介绍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18" name="文本框 54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BEIJINGJIESHAO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16" name="文本框 54"/>
            <p:cNvSpPr txBox="1"/>
            <p:nvPr>
              <p:custDataLst>
                <p:tags r:id="rId19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01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0266880" y="3246427"/>
            <a:ext cx="1456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ln w="19050">
                  <a:noFill/>
                </a:ln>
                <a:solidFill>
                  <a:schemeClr val="bg1"/>
                </a:solidFill>
                <a:ea typeface="思源黑体 CN Medium" panose="020B0600000000000000" pitchFamily="34" charset="-122"/>
              </a:rPr>
              <a:t>阶段一</a:t>
            </a:r>
            <a:endParaRPr lang="en-US" sz="2400" i="1" dirty="0">
              <a:ln w="19050">
                <a:noFill/>
              </a:ln>
              <a:solidFill>
                <a:schemeClr val="bg1"/>
              </a:solidFill>
              <a:ea typeface="思源黑体 CN Medium" panose="020B06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06464" y="5383530"/>
            <a:ext cx="14561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err="1">
                <a:ln w="19050">
                  <a:noFill/>
                </a:ln>
                <a:solidFill>
                  <a:schemeClr val="bg1"/>
                </a:solidFill>
                <a:ea typeface="思源黑体 CN Medium" panose="020B0600000000000000" pitchFamily="34" charset="-122"/>
              </a:rPr>
              <a:t>阶段二</a:t>
            </a:r>
            <a:endParaRPr lang="en-US" sz="1600" i="1" dirty="0">
              <a:ln w="19050">
                <a:noFill/>
              </a:ln>
              <a:solidFill>
                <a:schemeClr val="bg1"/>
              </a:solidFill>
              <a:ea typeface="思源黑体 CN Medium" panose="020B06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285512" y="5391990"/>
            <a:ext cx="14561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err="1">
                <a:ln w="19050">
                  <a:noFill/>
                </a:ln>
                <a:solidFill>
                  <a:schemeClr val="bg1"/>
                </a:solidFill>
                <a:ea typeface="思源黑体 CN Medium" panose="020B0600000000000000" pitchFamily="34" charset="-122"/>
              </a:rPr>
              <a:t>阶段二</a:t>
            </a:r>
            <a:endParaRPr lang="en-US" sz="1600" i="1" dirty="0">
              <a:ln w="19050">
                <a:noFill/>
              </a:ln>
              <a:solidFill>
                <a:schemeClr val="bg1"/>
              </a:solidFill>
              <a:ea typeface="思源黑体 CN Medium" panose="020B0600000000000000" pitchFamily="34" charset="-122"/>
            </a:endParaRPr>
          </a:p>
        </p:txBody>
      </p:sp>
    </p:spTree>
    <p:custDataLst>
      <p:tags r:id="rId20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背景图案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1" t="16015" r="463" b="13907"/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236813" y="2413337"/>
            <a:ext cx="5141279" cy="1014730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项目实现计划</a:t>
            </a:r>
            <a:endParaRPr lang="zh-CN" altLang="en-US" sz="6000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17245" y="2017446"/>
            <a:ext cx="4226394" cy="3154710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pPr algn="r"/>
            <a:r>
              <a:rPr lang="en-US" altLang="zh-CN" sz="19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02</a:t>
            </a:r>
            <a:endParaRPr lang="zh-CN" altLang="en-US" sz="199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cs typeface="阿里巴巴普惠体 M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36813" y="3333750"/>
            <a:ext cx="3415666" cy="337185"/>
          </a:xfrm>
          <a:prstGeom prst="rect">
            <a:avLst/>
          </a:prstGeom>
          <a:noFill/>
        </p:spPr>
        <p:txBody>
          <a:bodyPr wrap="square" lIns="0" tIns="45720" rIns="91440" bIns="45720" rtlCol="0">
            <a:spAutoFit/>
          </a:bodyPr>
          <a:lstStyle/>
          <a:p>
            <a:r>
              <a:rPr lang="en-US" altLang="zh-CN" sz="1600" dirty="0">
                <a:solidFill>
                  <a:srgbClr val="252525"/>
                </a:solidFill>
                <a:latin typeface="+mn-ea"/>
                <a:cs typeface="阿里巴巴普惠体 M" panose="00020600040101010101" pitchFamily="18" charset="-122"/>
              </a:rPr>
              <a:t>Project implementation plan</a:t>
            </a:r>
            <a:endParaRPr lang="en-US" altLang="zh-CN" sz="1600" dirty="0">
              <a:solidFill>
                <a:srgbClr val="252525"/>
              </a:solidFill>
              <a:latin typeface="+mn-ea"/>
              <a:cs typeface="阿里巴巴普惠体 M" panose="00020600040101010101" pitchFamily="18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236813" y="4111750"/>
            <a:ext cx="0" cy="67521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236845" y="4104005"/>
            <a:ext cx="21329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ai</a:t>
            </a:r>
            <a:r>
              <a:rPr lang="zh-CN" altLang="en-US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部署，数据挖掘，</a:t>
            </a:r>
            <a:r>
              <a:rPr lang="en-US" altLang="zh-CN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ai</a:t>
            </a:r>
            <a:r>
              <a:rPr lang="zh-CN" altLang="en-US" sz="1200" b="0" i="0" dirty="0">
                <a:solidFill>
                  <a:srgbClr val="252525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模型训练，实际应用</a:t>
            </a:r>
            <a:endParaRPr lang="zh-CN" altLang="en-US" sz="1200" b="0" i="0" dirty="0">
              <a:solidFill>
                <a:srgbClr val="252525"/>
              </a:solidFill>
              <a:effectLst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335280" y="353060"/>
            <a:ext cx="11551920" cy="24511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solidFill>
                  <a:schemeClr val="tx1"/>
                </a:solidFill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Text recognition and classification.</a:t>
            </a:r>
            <a:endParaRPr lang="en-US" altLang="zh-CN" sz="1000" cap="all" dirty="0">
              <a:solidFill>
                <a:schemeClr val="tx1"/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任意多边形: 形状 33"/>
          <p:cNvSpPr/>
          <p:nvPr/>
        </p:nvSpPr>
        <p:spPr>
          <a:xfrm flipH="1">
            <a:off x="840418" y="1400730"/>
            <a:ext cx="4028687" cy="3430088"/>
          </a:xfrm>
          <a:custGeom>
            <a:avLst/>
            <a:gdLst>
              <a:gd name="connsiteX0" fmla="*/ 4028687 w 4028687"/>
              <a:gd name="connsiteY0" fmla="*/ 0 h 3430088"/>
              <a:gd name="connsiteX1" fmla="*/ 0 w 4028687"/>
              <a:gd name="connsiteY1" fmla="*/ 0 h 3430088"/>
              <a:gd name="connsiteX2" fmla="*/ 0 w 4028687"/>
              <a:gd name="connsiteY2" fmla="*/ 3430088 h 3430088"/>
              <a:gd name="connsiteX3" fmla="*/ 4028687 w 4028687"/>
              <a:gd name="connsiteY3" fmla="*/ 3430088 h 3430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28687" h="3430088">
                <a:moveTo>
                  <a:pt x="4028687" y="0"/>
                </a:moveTo>
                <a:lnTo>
                  <a:pt x="0" y="0"/>
                </a:lnTo>
                <a:lnTo>
                  <a:pt x="0" y="3430088"/>
                </a:lnTo>
                <a:lnTo>
                  <a:pt x="4028687" y="3430088"/>
                </a:lnTo>
                <a:close/>
              </a:path>
            </a:pathLst>
          </a:custGeom>
          <a:blipFill>
            <a:blip r:embed="rId1"/>
            <a:stretch>
              <a:fillRect t="-3409" b="-339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3" name="椭圆 2"/>
          <p:cNvSpPr/>
          <p:nvPr>
            <p:custDataLst>
              <p:tags r:id="rId3"/>
            </p:custDataLst>
          </p:nvPr>
        </p:nvSpPr>
        <p:spPr>
          <a:xfrm>
            <a:off x="5555313" y="1488073"/>
            <a:ext cx="553718" cy="55371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2530" tIns="61265" rIns="122530" bIns="61265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  <a:sym typeface="思源黑体 CN Normal" panose="020B0400000000000000" charset="-122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  <a:sym typeface="思源黑体 CN Normal" panose="020B0400000000000000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6287452" y="1405886"/>
            <a:ext cx="448830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spcBef>
                <a:spcPct val="0"/>
              </a:spcBef>
              <a:defRPr sz="2000">
                <a:gradFill flip="none" rotWithShape="1">
                  <a:gsLst>
                    <a:gs pos="9000">
                      <a:srgbClr val="5297D4"/>
                    </a:gs>
                    <a:gs pos="100000">
                      <a:srgbClr val="275B89"/>
                    </a:gs>
                  </a:gsLst>
                  <a:lin ang="5400000" scaled="1"/>
                  <a:tileRect/>
                </a:gradFill>
                <a:effectLst>
                  <a:outerShdw blurRad="254000" dist="38100" dir="16200000" algn="ctr" rotWithShape="0">
                    <a:srgbClr val="275B89">
                      <a:alpha val="12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effectLst/>
                <a:cs typeface="+mn-cs"/>
              </a:rPr>
              <a:t>部署模型</a:t>
            </a:r>
            <a:endParaRPr lang="en-US" altLang="zh-CN" dirty="0">
              <a:solidFill>
                <a:prstClr val="black">
                  <a:lumMod val="85000"/>
                  <a:lumOff val="15000"/>
                </a:prstClr>
              </a:solidFill>
              <a:effectLst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040295" y="5890772"/>
            <a:ext cx="6346906" cy="496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思源黑体 CN Normal" panose="020B0400000000000000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6272851" y="1766897"/>
            <a:ext cx="5114350" cy="3366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选择合适的模型架构，本地部署</a:t>
            </a:r>
            <a:endParaRPr lang="zh-CN" altLang="en-US" sz="1200" dirty="0">
              <a:solidFill>
                <a:srgbClr val="E7E6E6">
                  <a:lumMod val="50000"/>
                </a:srgb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7" name="椭圆 6"/>
          <p:cNvSpPr/>
          <p:nvPr>
            <p:custDataLst>
              <p:tags r:id="rId6"/>
            </p:custDataLst>
          </p:nvPr>
        </p:nvSpPr>
        <p:spPr>
          <a:xfrm>
            <a:off x="5555313" y="2545020"/>
            <a:ext cx="553718" cy="55371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2530" tIns="61265" rIns="122530" bIns="61265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  <a:sym typeface="思源黑体 CN Normal" panose="020B0400000000000000" charset="-122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  <a:sym typeface="思源黑体 CN Normal" panose="020B0400000000000000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6287452" y="2505520"/>
            <a:ext cx="448830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ts val="0"/>
              </a:spcBef>
              <a:defRPr sz="2000">
                <a:solidFill>
                  <a:prstClr val="black">
                    <a:lumMod val="85000"/>
                    <a:lumOff val="15000"/>
                  </a:prstClr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 dirty="0"/>
              <a:t>数据挖掘处理</a:t>
            </a:r>
            <a:endParaRPr lang="zh-CN" altLang="en-US" dirty="0"/>
          </a:p>
        </p:txBody>
      </p:sp>
      <p:sp>
        <p:nvSpPr>
          <p:cNvPr id="9" name="文本框 8"/>
          <p:cNvSpPr txBox="1"/>
          <p:nvPr>
            <p:custDataLst>
              <p:tags r:id="rId8"/>
            </p:custDataLst>
          </p:nvPr>
        </p:nvSpPr>
        <p:spPr>
          <a:xfrm>
            <a:off x="6272850" y="2753557"/>
            <a:ext cx="4803758" cy="6451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defRPr/>
            </a:pP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利用</a:t>
            </a:r>
            <a:r>
              <a:rPr lang="en-US" altLang="zh-CN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Opendigger</a:t>
            </a: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以及其他数据挖掘</a:t>
            </a: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工具，将</a:t>
            </a:r>
            <a:r>
              <a:rPr lang="en-US" altLang="zh-CN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github</a:t>
            </a: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中的</a:t>
            </a:r>
            <a:r>
              <a:rPr lang="en-US" altLang="zh-CN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issue</a:t>
            </a: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连带标签一同采集</a:t>
            </a:r>
            <a:endParaRPr lang="en-US" altLang="zh-CN" sz="1200" dirty="0">
              <a:solidFill>
                <a:srgbClr val="E7E6E6">
                  <a:lumMod val="50000"/>
                </a:srgb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  <a:p>
            <a:pPr lvl="0">
              <a:defRPr/>
            </a:pP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并格式化数据形成训练集</a:t>
            </a:r>
            <a:endParaRPr lang="zh-CN" altLang="en-US" sz="1200" dirty="0">
              <a:solidFill>
                <a:srgbClr val="E7E6E6">
                  <a:lumMod val="50000"/>
                </a:srgb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17" name="椭圆 16"/>
          <p:cNvSpPr/>
          <p:nvPr>
            <p:custDataLst>
              <p:tags r:id="rId9"/>
            </p:custDataLst>
          </p:nvPr>
        </p:nvSpPr>
        <p:spPr>
          <a:xfrm>
            <a:off x="5555313" y="3601966"/>
            <a:ext cx="553718" cy="55371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2530" tIns="61265" rIns="122530" bIns="61265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  <a:sym typeface="思源黑体 CN Normal" panose="020B0400000000000000" charset="-122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  <a:sym typeface="思源黑体 CN Normal" panose="020B0400000000000000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6287452" y="3562466"/>
            <a:ext cx="448830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ts val="0"/>
              </a:spcBef>
              <a:defRPr sz="2000">
                <a:solidFill>
                  <a:prstClr val="black">
                    <a:lumMod val="85000"/>
                    <a:lumOff val="15000"/>
                  </a:prstClr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en-US" altLang="zh-CN" dirty="0"/>
              <a:t>ai</a:t>
            </a:r>
            <a:r>
              <a:rPr lang="zh-CN" altLang="en-US" dirty="0"/>
              <a:t>模型训练</a:t>
            </a:r>
            <a:endParaRPr lang="zh-CN" altLang="en-US" dirty="0"/>
          </a:p>
        </p:txBody>
      </p:sp>
      <p:sp>
        <p:nvSpPr>
          <p:cNvPr id="19" name="文本框 18"/>
          <p:cNvSpPr txBox="1"/>
          <p:nvPr>
            <p:custDataLst>
              <p:tags r:id="rId11"/>
            </p:custDataLst>
          </p:nvPr>
        </p:nvSpPr>
        <p:spPr>
          <a:xfrm>
            <a:off x="6272850" y="3880788"/>
            <a:ext cx="4803758" cy="3366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利用挖掘的训练集，对模型进行训练调优</a:t>
            </a:r>
            <a:endParaRPr lang="zh-CN" altLang="en-US" sz="1200" dirty="0">
              <a:solidFill>
                <a:srgbClr val="E7E6E6">
                  <a:lumMod val="50000"/>
                </a:srgb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sp>
        <p:nvSpPr>
          <p:cNvPr id="20" name="椭圆 19"/>
          <p:cNvSpPr/>
          <p:nvPr>
            <p:custDataLst>
              <p:tags r:id="rId12"/>
            </p:custDataLst>
          </p:nvPr>
        </p:nvSpPr>
        <p:spPr>
          <a:xfrm>
            <a:off x="5555313" y="4658910"/>
            <a:ext cx="553718" cy="55371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2530" tIns="61265" rIns="122530" bIns="61265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  <a:sym typeface="思源黑体 CN Normal" panose="020B0400000000000000" charset="-122"/>
              </a:rPr>
              <a:t>4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  <a:sym typeface="思源黑体 CN Normal" panose="020B0400000000000000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13"/>
            </p:custDataLst>
          </p:nvPr>
        </p:nvSpPr>
        <p:spPr>
          <a:xfrm>
            <a:off x="6287452" y="4619412"/>
            <a:ext cx="448830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ts val="0"/>
              </a:spcBef>
              <a:defRPr sz="2000">
                <a:solidFill>
                  <a:prstClr val="black">
                    <a:lumMod val="85000"/>
                    <a:lumOff val="15000"/>
                  </a:prstClr>
                </a:solidFill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 dirty="0"/>
              <a:t>实际应用</a:t>
            </a:r>
            <a:endParaRPr lang="zh-CN" altLang="en-US" dirty="0"/>
          </a:p>
        </p:txBody>
      </p:sp>
      <p:sp>
        <p:nvSpPr>
          <p:cNvPr id="22" name="文本框 21"/>
          <p:cNvSpPr txBox="1"/>
          <p:nvPr>
            <p:custDataLst>
              <p:tags r:id="rId14"/>
            </p:custDataLst>
          </p:nvPr>
        </p:nvSpPr>
        <p:spPr>
          <a:xfrm>
            <a:off x="6272850" y="5060464"/>
            <a:ext cx="4803758" cy="3366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将训练好的模型上载到</a:t>
            </a:r>
            <a:r>
              <a:rPr lang="en-US" altLang="zh-CN" sz="1200" dirty="0" err="1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github</a:t>
            </a:r>
            <a:r>
              <a:rPr lang="en-US" altLang="zh-CN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 </a:t>
            </a:r>
            <a:r>
              <a:rPr lang="en-US" altLang="zh-CN" sz="1200" dirty="0" err="1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bot账号上</a:t>
            </a:r>
            <a:r>
              <a:rPr lang="zh-CN" altLang="en-US" sz="1200" dirty="0">
                <a:solidFill>
                  <a:srgbClr val="E7E6E6">
                    <a:lumMod val="50000"/>
                  </a:srgb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</a:rPr>
              <a:t>进行实际应用</a:t>
            </a:r>
            <a:endParaRPr lang="zh-CN" altLang="en-US" sz="1200" dirty="0">
              <a:solidFill>
                <a:srgbClr val="E7E6E6">
                  <a:lumMod val="50000"/>
                </a:srgb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cxnSp>
        <p:nvCxnSpPr>
          <p:cNvPr id="23" name="直接连接符 22"/>
          <p:cNvCxnSpPr/>
          <p:nvPr>
            <p:custDataLst>
              <p:tags r:id="rId15"/>
            </p:custDataLst>
          </p:nvPr>
        </p:nvCxnSpPr>
        <p:spPr>
          <a:xfrm>
            <a:off x="5555313" y="2293405"/>
            <a:ext cx="535957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>
            <p:custDataLst>
              <p:tags r:id="rId16"/>
            </p:custDataLst>
          </p:nvPr>
        </p:nvCxnSpPr>
        <p:spPr>
          <a:xfrm>
            <a:off x="5555313" y="3350351"/>
            <a:ext cx="535957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>
            <p:custDataLst>
              <p:tags r:id="rId17"/>
            </p:custDataLst>
          </p:nvPr>
        </p:nvCxnSpPr>
        <p:spPr>
          <a:xfrm>
            <a:off x="5555313" y="4407297"/>
            <a:ext cx="535957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817245" y="4896919"/>
            <a:ext cx="4051859" cy="10705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29544" y="5079197"/>
            <a:ext cx="3749121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altLang="zh-CN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ai</a:t>
            </a:r>
            <a:r>
              <a:rPr lang="zh-CN" altLang="en-US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依据文本内容，对没有标签的</a:t>
            </a:r>
            <a:r>
              <a:rPr lang="en-US" altLang="zh-CN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issue</a:t>
            </a:r>
            <a:r>
              <a:rPr lang="zh-CN" altLang="en-US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打上标签</a:t>
            </a:r>
            <a:endParaRPr lang="zh-CN" altLang="en-US" sz="20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33" name="组合 32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35" name="文本框 54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2504" y="103"/>
                <a:ext cx="3955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  <a:sym typeface="+mn-ea"/>
                  </a:rPr>
                  <a:t>项目实现计划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36" name="文本框 54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XIANGMUSHIXIANJIHUA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37" name="文本框 54"/>
            <p:cNvSpPr txBox="1"/>
            <p:nvPr>
              <p:custDataLst>
                <p:tags r:id="rId20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02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33" name="组合 32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35" name="文本框 5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504" y="103"/>
                <a:ext cx="3955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  <a:sym typeface="+mn-ea"/>
                  </a:rPr>
                  <a:t>项目实现计划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36" name="文本框 54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XIANGMUSHIXIANJIHUA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37" name="文本框 54"/>
            <p:cNvSpPr txBox="1"/>
            <p:nvPr>
              <p:custDataLst>
                <p:tags r:id="rId4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02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489200" y="1963420"/>
            <a:ext cx="7213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4783455" y="1256665"/>
            <a:ext cx="26250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/>
              <a:t>1. </a:t>
            </a:r>
            <a:r>
              <a:rPr lang="zh-CN" altLang="en-US" sz="4000" b="1" dirty="0"/>
              <a:t>部署</a:t>
            </a:r>
            <a:r>
              <a:rPr lang="en-US" altLang="zh-CN" sz="4000" b="1" dirty="0"/>
              <a:t>ai</a:t>
            </a:r>
            <a:endParaRPr lang="en-US" altLang="zh-CN" sz="4000" b="1" dirty="0"/>
          </a:p>
        </p:txBody>
      </p:sp>
      <p:sp>
        <p:nvSpPr>
          <p:cNvPr id="40" name="文本框 39"/>
          <p:cNvSpPr txBox="1"/>
          <p:nvPr/>
        </p:nvSpPr>
        <p:spPr>
          <a:xfrm>
            <a:off x="1976755" y="2166620"/>
            <a:ext cx="82384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寻找合适的</a:t>
            </a:r>
            <a:r>
              <a:rPr lang="en-US" altLang="zh-CN" sz="2000" dirty="0" err="1"/>
              <a:t>ai模型</a:t>
            </a:r>
            <a:r>
              <a:rPr lang="zh-CN" altLang="en-US" sz="2000" dirty="0"/>
              <a:t>架构</a:t>
            </a:r>
            <a:r>
              <a:rPr lang="en-US" altLang="zh-CN" sz="2000" dirty="0"/>
              <a:t>，</a:t>
            </a:r>
            <a:r>
              <a:rPr lang="zh-CN" altLang="en-US" sz="2000" dirty="0"/>
              <a:t>进行定制化修改。</a:t>
            </a:r>
            <a:endParaRPr lang="zh-CN" altLang="en-US" sz="2000" dirty="0"/>
          </a:p>
        </p:txBody>
      </p:sp>
      <p:sp>
        <p:nvSpPr>
          <p:cNvPr id="41" name="文本框 40"/>
          <p:cNvSpPr txBox="1"/>
          <p:nvPr/>
        </p:nvSpPr>
        <p:spPr>
          <a:xfrm>
            <a:off x="2404428" y="2768600"/>
            <a:ext cx="73831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现基本确定使用</a:t>
            </a:r>
            <a:r>
              <a:rPr lang="en-US" altLang="zh-CN" sz="2400" b="1" dirty="0"/>
              <a:t>BERT</a:t>
            </a:r>
            <a:r>
              <a:rPr lang="zh-CN" altLang="en-US" sz="2400" b="1" dirty="0"/>
              <a:t>架构，基于</a:t>
            </a:r>
            <a:r>
              <a:rPr lang="en-US" altLang="zh-CN" sz="2400" b="1" dirty="0" err="1"/>
              <a:t>RoBERTa进行</a:t>
            </a:r>
            <a:r>
              <a:rPr lang="zh-CN" altLang="en-US" sz="2400" b="1" dirty="0"/>
              <a:t>开发</a:t>
            </a:r>
            <a:endParaRPr lang="zh-CN" altLang="en-US" sz="2400" b="1" dirty="0"/>
          </a:p>
          <a:p>
            <a:pPr algn="ctr"/>
            <a:r>
              <a:rPr lang="en-US" altLang="zh-CN" dirty="0"/>
              <a:t>https://paperswithcode.com/paper/roberta-a-robustly-optimized-bert-pretraining</a:t>
            </a:r>
            <a:endParaRPr lang="en-US" altLang="zh-CN" dirty="0"/>
          </a:p>
        </p:txBody>
      </p:sp>
      <p:sp>
        <p:nvSpPr>
          <p:cNvPr id="42" name="文本框 41"/>
          <p:cNvSpPr txBox="1"/>
          <p:nvPr/>
        </p:nvSpPr>
        <p:spPr>
          <a:xfrm>
            <a:off x="2205673" y="4401820"/>
            <a:ext cx="77806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但是存在问题：</a:t>
            </a:r>
            <a:endParaRPr lang="zh-CN" altLang="en-US" dirty="0"/>
          </a:p>
          <a:p>
            <a:pPr algn="ctr"/>
            <a:r>
              <a:rPr lang="zh-CN" altLang="en-US" dirty="0"/>
              <a:t>并没有现成的训练集，需要我们自行挖掘数据</a:t>
            </a:r>
            <a:endParaRPr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>
            <a:off x="817245" y="6446520"/>
            <a:ext cx="10850880" cy="0"/>
          </a:xfrm>
          <a:prstGeom prst="line">
            <a:avLst/>
          </a:prstGeom>
          <a:ln w="15875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4398645" y="353060"/>
            <a:ext cx="7488555" cy="23241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lstStyle/>
          <a:p>
            <a:pPr algn="dist"/>
            <a:r>
              <a:rPr lang="en-US" altLang="zh-CN" sz="1000" cap="all" dirty="0"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Heavy" panose="020B0A00000000000000" charset="-122"/>
                <a:sym typeface="+mn-ea"/>
              </a:rPr>
              <a:t>Text recognition and classification.</a:t>
            </a:r>
            <a:endParaRPr lang="en-US" altLang="zh-CN" sz="1000" cap="all" dirty="0">
              <a:solidFill>
                <a:schemeClr val="bg2">
                  <a:lumMod val="50000"/>
                </a:schemeClr>
              </a:solidFill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Heavy" panose="020B0A00000000000000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15645" y="143510"/>
            <a:ext cx="3303905" cy="802005"/>
            <a:chOff x="1952" y="226"/>
            <a:chExt cx="5203" cy="1263"/>
          </a:xfrm>
        </p:grpSpPr>
        <p:grpSp>
          <p:nvGrpSpPr>
            <p:cNvPr id="33" name="组合 32"/>
            <p:cNvGrpSpPr/>
            <p:nvPr/>
          </p:nvGrpSpPr>
          <p:grpSpPr>
            <a:xfrm>
              <a:off x="3200" y="356"/>
              <a:ext cx="3955" cy="1133"/>
              <a:chOff x="2504" y="103"/>
              <a:chExt cx="3955" cy="1133"/>
            </a:xfrm>
          </p:grpSpPr>
          <p:sp>
            <p:nvSpPr>
              <p:cNvPr id="35" name="文本框 5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2504" y="103"/>
                <a:ext cx="3955" cy="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阿里巴巴普惠体 M" panose="00020600040101010101" pitchFamily="18" charset="-122"/>
                    <a:sym typeface="+mn-ea"/>
                  </a:rPr>
                  <a:t>项目实现计划</a:t>
                </a:r>
                <a:endParaRPr lang="zh-CN" altLang="en-US" sz="28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  <p:sp>
            <p:nvSpPr>
              <p:cNvPr id="36" name="文本框 54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2534" y="759"/>
                <a:ext cx="3494" cy="477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en-US" altLang="zh-CN" sz="900" dirty="0">
                    <a:solidFill>
                      <a:schemeClr val="bg2">
                        <a:lumMod val="50000"/>
                      </a:schemeClr>
                    </a:solidFill>
                    <a:latin typeface="思源黑体 CN Light" panose="020B0300000000000000" pitchFamily="34" charset="-122"/>
                    <a:ea typeface="思源黑体 CN Light" panose="020B0300000000000000" pitchFamily="34" charset="-122"/>
                    <a:cs typeface="思源黑体 Heavy" panose="020B0A00000000000000" charset="-122"/>
                    <a:sym typeface="+mn-ea"/>
                  </a:rPr>
                  <a:t>XIANGMUSHIXIANJIHUA</a:t>
                </a:r>
                <a:endPara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50000"/>
                    </a:schemeClr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思源黑体 Heavy" panose="020B0A00000000000000" charset="-122"/>
                  <a:sym typeface="+mn-ea"/>
                </a:endParaRPr>
              </a:p>
            </p:txBody>
          </p:sp>
        </p:grpSp>
        <p:sp>
          <p:nvSpPr>
            <p:cNvPr id="37" name="文本框 54"/>
            <p:cNvSpPr txBox="1"/>
            <p:nvPr>
              <p:custDataLst>
                <p:tags r:id="rId4"/>
              </p:custDataLst>
            </p:nvPr>
          </p:nvSpPr>
          <p:spPr>
            <a:xfrm>
              <a:off x="1952" y="226"/>
              <a:ext cx="1401" cy="12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400" dirty="0">
                  <a:effectLst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Heavy" panose="020B0A00000000000000" charset="-122"/>
                  <a:sym typeface="+mn-ea"/>
                </a:rPr>
                <a:t>02</a:t>
              </a:r>
              <a:endParaRPr lang="en-US" altLang="zh-CN" sz="4400" dirty="0">
                <a:effectLst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Heavy" panose="020B0A00000000000000" charset="-122"/>
                <a:sym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489200" y="2585720"/>
            <a:ext cx="7213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4364673" y="1878965"/>
            <a:ext cx="34626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/>
              <a:t>2. </a:t>
            </a:r>
            <a:r>
              <a:rPr lang="zh-CN" altLang="en-US" sz="4000" b="1"/>
              <a:t>数据挖掘</a:t>
            </a:r>
            <a:endParaRPr lang="zh-CN" altLang="en-US" sz="4000" b="1"/>
          </a:p>
        </p:txBody>
      </p:sp>
      <p:sp>
        <p:nvSpPr>
          <p:cNvPr id="40" name="文本框 39"/>
          <p:cNvSpPr txBox="1"/>
          <p:nvPr/>
        </p:nvSpPr>
        <p:spPr>
          <a:xfrm>
            <a:off x="1976755" y="2788920"/>
            <a:ext cx="823849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利用</a:t>
            </a:r>
            <a:r>
              <a:rPr lang="en-US" altLang="zh-CN" sz="2000" dirty="0"/>
              <a:t>Opendigger</a:t>
            </a:r>
            <a:r>
              <a:rPr lang="zh-CN" altLang="en-US" sz="2000" dirty="0"/>
              <a:t>中现有的数据集</a:t>
            </a:r>
            <a:r>
              <a:rPr lang="en-US" altLang="zh-CN" sz="2000" dirty="0"/>
              <a:t> </a:t>
            </a:r>
            <a:r>
              <a:rPr lang="zh-CN" altLang="en-US" sz="2000" dirty="0"/>
              <a:t>如</a:t>
            </a:r>
            <a:r>
              <a:rPr lang="en-US" altLang="zh-CN" sz="2000" dirty="0"/>
              <a:t>“2020_01_log”</a:t>
            </a:r>
            <a:r>
              <a:rPr lang="zh-CN" altLang="en-US" sz="2000" dirty="0"/>
              <a:t>等，作为数据来源的</a:t>
            </a:r>
            <a:r>
              <a:rPr lang="zh-CN" altLang="en-US" sz="2000" dirty="0"/>
              <a:t>一部分</a:t>
            </a:r>
            <a:endParaRPr lang="zh-CN" altLang="en-US" sz="2000" dirty="0"/>
          </a:p>
          <a:p>
            <a:pPr algn="ctr"/>
            <a:r>
              <a:rPr lang="zh-CN" altLang="en-US" sz="2000" dirty="0"/>
              <a:t>除此之外，借助其他数据挖掘工具，再自主采集些数据用作模型训练</a:t>
            </a:r>
            <a:r>
              <a:rPr lang="zh-CN" altLang="en-US" sz="2000" dirty="0"/>
              <a:t>数据</a:t>
            </a:r>
            <a:endParaRPr lang="zh-CN" altLang="en-US" sz="2000" dirty="0"/>
          </a:p>
          <a:p>
            <a:pPr algn="ctr"/>
            <a:r>
              <a:rPr lang="zh-CN" altLang="en-US" sz="2000" dirty="0"/>
              <a:t>（现带有标签的数据集过于匮乏，可能需要手动打标签）</a:t>
            </a:r>
            <a:endParaRPr lang="zh-CN" altLang="en-US" sz="20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ags/tag101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02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03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ags/tag104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ags/tag105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06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07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ags/tag108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ags/tag109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  <p:tag name="KSO_WM_DIAGRAM_VIRTUALLY_FRAME" val="{&quot;height&quot;:330.7975590551181,&quot;left&quot;:502,&quot;top&quot;:135.35,&quot;width&quot;:403.3}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1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2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3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4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5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6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7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8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29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1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2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3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4.xml><?xml version="1.0" encoding="utf-8"?>
<p:tagLst xmlns:p="http://schemas.openxmlformats.org/presentationml/2006/main">
  <p:tag name="KSO_WM_DIAGRAM_VIRTUALLY_FRAME" val="{&quot;height&quot;:315.51775590551176,&quot;left&quot;:437.42622047244095,&quot;top&quot;:110.69968503937007,&quot;width&quot;:459.203779527559}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56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57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58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59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1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62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3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4.xml><?xml version="1.0" encoding="utf-8"?>
<p:tagLst xmlns:p="http://schemas.openxmlformats.org/presentationml/2006/main">
  <p:tag name="KSO_WM_DIAGRAM_VIRTUALLY_FRAME" val="{&quot;height&quot;:343.7975590551181,&quot;left&quot;:420,&quot;top&quot;:122.35,&quot;width&quot;:485.3}"/>
</p:tagLst>
</file>

<file path=ppt/tags/tag165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6.xml><?xml version="1.0" encoding="utf-8"?>
<p:tagLst xmlns:p="http://schemas.openxmlformats.org/presentationml/2006/main">
  <p:tag name="KSO_WM_BEAUTIFY_FLAG" val=""/>
  <p:tag name="KSO_WM_DIAGRAM_VIRTUALLY_FRAME" val="{&quot;height&quot;:343.7975590551181,&quot;left&quot;:420,&quot;top&quot;:122.35,&quot;width&quot;:485.3}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COMMONDATA" val="eyJoZGlkIjoiZmZkZTI4YmI5YzMyNDFiNjgwMmI5MGFhYmE5OGRiZjgifQ==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1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2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3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4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5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6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7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8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79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81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82.xml><?xml version="1.0" encoding="utf-8"?>
<p:tagLst xmlns:p="http://schemas.openxmlformats.org/presentationml/2006/main">
  <p:tag name="KSO_WM_DIAGRAM_VIRTUALLY_FRAME" val="{&quot;height&quot;:120.16330708661417,&quot;left&quot;:81.44291338582677,&quot;top&quot;:331.5744881889764,&quot;width&quot;:872.6992913385826}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1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2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3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4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5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6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7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8.xml><?xml version="1.0" encoding="utf-8"?>
<p:tagLst xmlns:p="http://schemas.openxmlformats.org/presentationml/2006/main">
  <p:tag name="KSO_WM_DIAGRAM_VIRTUALLY_FRAME" val="{&quot;height&quot;:403.5538582677165,&quot;left&quot;:437.2677165354331,&quot;top&quot;:125.04614173228344,&quot;width&quot;:435.6822834645669}"/>
</p:tagLst>
</file>

<file path=ppt/tags/tag99.xml><?xml version="1.0" encoding="utf-8"?>
<p:tagLst xmlns:p="http://schemas.openxmlformats.org/presentationml/2006/main">
  <p:tag name="KSO_WM_DIAGRAM_VIRTUALLY_FRAME" val="{&quot;height&quot;:330.7975590551181,&quot;left&quot;:502,&quot;top&quot;:135.35,&quot;width&quot;:403.3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自定义 2">
      <a:majorFont>
        <a:latin typeface="思源黑体 CN Medium"/>
        <a:ea typeface="思源黑体 CN Medium"/>
        <a:cs typeface=""/>
      </a:majorFont>
      <a:minorFont>
        <a:latin typeface="思源黑体 CN Light"/>
        <a:ea typeface="思源黑体 CN Light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2371</Words>
  <Application>WPS 演示</Application>
  <PresentationFormat>宽屏</PresentationFormat>
  <Paragraphs>254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2" baseType="lpstr">
      <vt:lpstr>Arial</vt:lpstr>
      <vt:lpstr>宋体</vt:lpstr>
      <vt:lpstr>Wingdings</vt:lpstr>
      <vt:lpstr>Wingdings</vt:lpstr>
      <vt:lpstr>思源黑体 CN Medium</vt:lpstr>
      <vt:lpstr>黑体</vt:lpstr>
      <vt:lpstr>思源黑体 Heavy</vt:lpstr>
      <vt:lpstr>思源黑体 CN Light</vt:lpstr>
      <vt:lpstr>阿里巴巴普惠体 M</vt:lpstr>
      <vt:lpstr>阿里巴巴普惠体 H</vt:lpstr>
      <vt:lpstr>Roboto Thin</vt:lpstr>
      <vt:lpstr>思源黑体 CN Normal</vt:lpstr>
      <vt:lpstr>微软雅黑</vt:lpstr>
      <vt:lpstr>Arial Unicode MS</vt:lpstr>
      <vt:lpstr>Calibri</vt:lpstr>
      <vt:lpstr>思源黑体 CN Light</vt:lpstr>
      <vt:lpstr>Segoe Print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清啊~</dc:creator>
  <cp:lastModifiedBy>杨金辉</cp:lastModifiedBy>
  <cp:revision>168</cp:revision>
  <dcterms:created xsi:type="dcterms:W3CDTF">2019-06-19T02:08:00Z</dcterms:created>
  <dcterms:modified xsi:type="dcterms:W3CDTF">2024-12-15T07:35:27Z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2052-12.1.0.19302</vt:lpwstr>
  </property>
  <property fmtid="{D5CDD505-2E9C-101B-9397-08002B2CF9AE}" pid="3" name="ICV">
    <vt:lpwstr>1821EFE5D96A4AC2A11CF051EBA152CA_11</vt:lpwstr>
  </property>
</Properties>
</file>